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84" r:id="rId1"/>
  </p:sldMasterIdLst>
  <p:notesMasterIdLst>
    <p:notesMasterId r:id="rId27"/>
  </p:notesMasterIdLst>
  <p:handoutMasterIdLst>
    <p:handoutMasterId r:id="rId28"/>
  </p:handout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9" r:id="rId21"/>
    <p:sldId id="257" r:id="rId22"/>
    <p:sldId id="281" r:id="rId23"/>
    <p:sldId id="278" r:id="rId24"/>
    <p:sldId id="283" r:id="rId25"/>
    <p:sldId id="280" r:id="rId26"/>
  </p:sldIdLst>
  <p:sldSz cx="9144000" cy="6858000" type="screen4x3"/>
  <p:notesSz cx="936307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1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5303578" y="0"/>
            <a:ext cx="4057333" cy="353854"/>
          </a:xfrm>
          <a:prstGeom prst="rect">
            <a:avLst/>
          </a:prstGeom>
        </p:spPr>
        <p:txBody>
          <a:bodyPr vert="horz" lIns="93936" tIns="46968" rIns="93936" bIns="46968" rtlCol="0"/>
          <a:lstStyle>
            <a:lvl1pPr algn="r">
              <a:defRPr sz="1200"/>
            </a:lvl1pPr>
          </a:lstStyle>
          <a:p>
            <a:fld id="{091A3D40-8DAA-4A48-A267-D8A8AEC5B8C7}" type="datetimeFigureOut">
              <a:rPr lang="en-US" smtClean="0"/>
              <a:pPr/>
              <a:t>9/4/2023</a:t>
            </a:fld>
            <a:endParaRPr lang="en-US"/>
          </a:p>
        </p:txBody>
      </p:sp>
      <p:sp>
        <p:nvSpPr>
          <p:cNvPr id="4" name="Footer Placeholder 3"/>
          <p:cNvSpPr>
            <a:spLocks noGrp="1"/>
          </p:cNvSpPr>
          <p:nvPr>
            <p:ph type="ftr" sz="quarter" idx="2"/>
          </p:nvPr>
        </p:nvSpPr>
        <p:spPr>
          <a:xfrm>
            <a:off x="2"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5303578" y="6721993"/>
            <a:ext cx="4057333" cy="353854"/>
          </a:xfrm>
          <a:prstGeom prst="rect">
            <a:avLst/>
          </a:prstGeom>
        </p:spPr>
        <p:txBody>
          <a:bodyPr vert="horz" lIns="93936" tIns="46968" rIns="93936" bIns="46968" rtlCol="0" anchor="b"/>
          <a:lstStyle>
            <a:lvl1pPr algn="r">
              <a:defRPr sz="1200"/>
            </a:lvl1pPr>
          </a:lstStyle>
          <a:p>
            <a:fld id="{09A59F38-806A-FB43-BE43-B1E2A53A4B05}" type="slidenum">
              <a:rPr lang="en-US" smtClean="0"/>
              <a:pPr/>
              <a:t>‹#›</a:t>
            </a:fld>
            <a:endParaRPr lang="en-US"/>
          </a:p>
        </p:txBody>
      </p:sp>
    </p:spTree>
    <p:extLst>
      <p:ext uri="{BB962C8B-B14F-4D97-AF65-F5344CB8AC3E}">
        <p14:creationId xmlns:p14="http://schemas.microsoft.com/office/powerpoint/2010/main" val="366292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3578" y="0"/>
            <a:ext cx="4057333" cy="353854"/>
          </a:xfrm>
          <a:prstGeom prst="rect">
            <a:avLst/>
          </a:prstGeom>
        </p:spPr>
        <p:txBody>
          <a:bodyPr vert="horz" lIns="93936" tIns="46968" rIns="93936" bIns="46968" rtlCol="0"/>
          <a:lstStyle>
            <a:lvl1pPr algn="r">
              <a:defRPr sz="1200"/>
            </a:lvl1pPr>
          </a:lstStyle>
          <a:p>
            <a:fld id="{BF4BD30F-C887-1C40-B208-CA093B719B23}" type="datetimeFigureOut">
              <a:rPr lang="en-US" smtClean="0"/>
              <a:pPr/>
              <a:t>9/4/2023</a:t>
            </a:fld>
            <a:endParaRPr lang="en-US"/>
          </a:p>
        </p:txBody>
      </p:sp>
      <p:sp>
        <p:nvSpPr>
          <p:cNvPr id="4" name="Slide Image Placeholder 3"/>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3578" y="6721993"/>
            <a:ext cx="4057333" cy="353854"/>
          </a:xfrm>
          <a:prstGeom prst="rect">
            <a:avLst/>
          </a:prstGeom>
        </p:spPr>
        <p:txBody>
          <a:bodyPr vert="horz" lIns="93936" tIns="46968" rIns="93936" bIns="46968" rtlCol="0" anchor="b"/>
          <a:lstStyle>
            <a:lvl1pPr algn="r">
              <a:defRPr sz="1200"/>
            </a:lvl1pPr>
          </a:lstStyle>
          <a:p>
            <a:fld id="{20BFC062-C44C-3348-929B-93E38E125988}" type="slidenum">
              <a:rPr lang="en-US" smtClean="0"/>
              <a:pPr/>
              <a:t>‹#›</a:t>
            </a:fld>
            <a:endParaRPr lang="en-US"/>
          </a:p>
        </p:txBody>
      </p:sp>
    </p:spTree>
    <p:extLst>
      <p:ext uri="{BB962C8B-B14F-4D97-AF65-F5344CB8AC3E}">
        <p14:creationId xmlns:p14="http://schemas.microsoft.com/office/powerpoint/2010/main" val="1898173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BFC062-C44C-3348-929B-93E38E12598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QUESTIONS # 4, 8, 14</a:t>
            </a:r>
          </a:p>
        </p:txBody>
      </p:sp>
      <p:sp>
        <p:nvSpPr>
          <p:cNvPr id="4" name="Slide Number Placeholder 3"/>
          <p:cNvSpPr>
            <a:spLocks noGrp="1"/>
          </p:cNvSpPr>
          <p:nvPr>
            <p:ph type="sldNum" sz="quarter" idx="10"/>
          </p:nvPr>
        </p:nvSpPr>
        <p:spPr/>
        <p:txBody>
          <a:bodyPr/>
          <a:lstStyle/>
          <a:p>
            <a:fld id="{0BBC38AD-5B18-4245-B0A9-2C1F9E8AB032}" type="slidenum">
              <a:rPr lang="en-US" smtClean="0"/>
              <a:pPr/>
              <a:t>10</a:t>
            </a:fld>
            <a:endParaRPr lang="en-US"/>
          </a:p>
        </p:txBody>
      </p:sp>
    </p:spTree>
    <p:extLst>
      <p:ext uri="{BB962C8B-B14F-4D97-AF65-F5344CB8AC3E}">
        <p14:creationId xmlns:p14="http://schemas.microsoft.com/office/powerpoint/2010/main" val="168642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QUESTIONS # 4, 8, 14</a:t>
            </a:r>
          </a:p>
        </p:txBody>
      </p:sp>
      <p:sp>
        <p:nvSpPr>
          <p:cNvPr id="4" name="Slide Number Placeholder 3"/>
          <p:cNvSpPr>
            <a:spLocks noGrp="1"/>
          </p:cNvSpPr>
          <p:nvPr>
            <p:ph type="sldNum" sz="quarter" idx="10"/>
          </p:nvPr>
        </p:nvSpPr>
        <p:spPr/>
        <p:txBody>
          <a:bodyPr/>
          <a:lstStyle/>
          <a:p>
            <a:fld id="{0BBC38AD-5B18-4245-B0A9-2C1F9E8AB032}" type="slidenum">
              <a:rPr lang="en-US" smtClean="0"/>
              <a:pPr/>
              <a:t>11</a:t>
            </a:fld>
            <a:endParaRPr lang="en-US"/>
          </a:p>
        </p:txBody>
      </p:sp>
    </p:spTree>
    <p:extLst>
      <p:ext uri="{BB962C8B-B14F-4D97-AF65-F5344CB8AC3E}">
        <p14:creationId xmlns:p14="http://schemas.microsoft.com/office/powerpoint/2010/main" val="16864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b="1" dirty="0"/>
              <a:t>HANDOUTS   </a:t>
            </a:r>
            <a:r>
              <a:rPr lang="en-US" sz="2100" b="1" dirty="0" err="1"/>
              <a:t>pgs</a:t>
            </a:r>
            <a:r>
              <a:rPr lang="en-US" sz="2100" b="1" dirty="0"/>
              <a:t> 9-22</a:t>
            </a:r>
          </a:p>
        </p:txBody>
      </p:sp>
      <p:sp>
        <p:nvSpPr>
          <p:cNvPr id="4" name="Slide Number Placeholder 3"/>
          <p:cNvSpPr>
            <a:spLocks noGrp="1"/>
          </p:cNvSpPr>
          <p:nvPr>
            <p:ph type="sldNum" sz="quarter" idx="10"/>
          </p:nvPr>
        </p:nvSpPr>
        <p:spPr/>
        <p:txBody>
          <a:bodyPr/>
          <a:lstStyle/>
          <a:p>
            <a:fld id="{0BBC38AD-5B18-4245-B0A9-2C1F9E8AB032}" type="slidenum">
              <a:rPr lang="en-US" smtClean="0"/>
              <a:pPr/>
              <a:t>12</a:t>
            </a:fld>
            <a:endParaRPr lang="en-US"/>
          </a:p>
        </p:txBody>
      </p:sp>
    </p:spTree>
    <p:extLst>
      <p:ext uri="{BB962C8B-B14F-4D97-AF65-F5344CB8AC3E}">
        <p14:creationId xmlns:p14="http://schemas.microsoft.com/office/powerpoint/2010/main" val="3591402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BC38AD-5B18-4245-B0A9-2C1F9E8AB032}" type="slidenum">
              <a:rPr lang="en-US" smtClean="0"/>
              <a:pPr/>
              <a:t>13</a:t>
            </a:fld>
            <a:endParaRPr lang="en-US"/>
          </a:p>
        </p:txBody>
      </p:sp>
    </p:spTree>
    <p:extLst>
      <p:ext uri="{BB962C8B-B14F-4D97-AF65-F5344CB8AC3E}">
        <p14:creationId xmlns:p14="http://schemas.microsoft.com/office/powerpoint/2010/main" val="46145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QUESTION</a:t>
            </a:r>
            <a:r>
              <a:rPr lang="en-US" b="1" u="sng" baseline="0" dirty="0"/>
              <a:t> # 11</a:t>
            </a:r>
            <a:endParaRPr lang="en-US" b="1" u="sng" dirty="0"/>
          </a:p>
          <a:p>
            <a:endParaRPr lang="en-US" dirty="0"/>
          </a:p>
          <a:p>
            <a:r>
              <a:rPr lang="en-US" dirty="0"/>
              <a:t>This sequence is important when conducting</a:t>
            </a:r>
            <a:r>
              <a:rPr lang="en-US" baseline="0" dirty="0"/>
              <a:t> a screening and printing results on location.  By powering up the wireless router, then printer, then Spot, you give Spot a chance to identify the “live” Spot network.</a:t>
            </a:r>
            <a:endParaRPr lang="en-US" dirty="0"/>
          </a:p>
        </p:txBody>
      </p:sp>
      <p:sp>
        <p:nvSpPr>
          <p:cNvPr id="4" name="Slide Number Placeholder 3"/>
          <p:cNvSpPr>
            <a:spLocks noGrp="1"/>
          </p:cNvSpPr>
          <p:nvPr>
            <p:ph type="sldNum" sz="quarter" idx="10"/>
          </p:nvPr>
        </p:nvSpPr>
        <p:spPr/>
        <p:txBody>
          <a:bodyPr/>
          <a:lstStyle/>
          <a:p>
            <a:fld id="{0BBC38AD-5B18-4245-B0A9-2C1F9E8AB032}" type="slidenum">
              <a:rPr lang="en-US" smtClean="0"/>
              <a:pPr/>
              <a:t>14</a:t>
            </a:fld>
            <a:endParaRPr lang="en-US"/>
          </a:p>
        </p:txBody>
      </p:sp>
    </p:spTree>
    <p:extLst>
      <p:ext uri="{BB962C8B-B14F-4D97-AF65-F5344CB8AC3E}">
        <p14:creationId xmlns:p14="http://schemas.microsoft.com/office/powerpoint/2010/main" val="42109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u="sng" dirty="0"/>
              <a:t>QUESTION</a:t>
            </a:r>
            <a:r>
              <a:rPr lang="en-US" b="1" u="sng" baseline="0" dirty="0"/>
              <a:t> # 1</a:t>
            </a:r>
            <a:endParaRPr lang="en-US" b="1" u="sng" dirty="0"/>
          </a:p>
          <a:p>
            <a:pPr eaLnBrk="1" hangingPunct="1">
              <a:defRPr/>
            </a:pPr>
            <a:endParaRPr lang="en-US" b="1" dirty="0"/>
          </a:p>
          <a:p>
            <a:pPr eaLnBrk="1" hangingPunct="1">
              <a:defRPr/>
            </a:pPr>
            <a:r>
              <a:rPr lang="en-US" b="1" dirty="0"/>
              <a:t>Volume signal - lower left corner icon to turn off or on…….</a:t>
            </a:r>
          </a:p>
          <a:p>
            <a:pPr eaLnBrk="1" hangingPunct="1">
              <a:defRPr/>
            </a:pPr>
            <a:endParaRPr lang="en-US" dirty="0"/>
          </a:p>
          <a:p>
            <a:pPr eaLnBrk="1" hangingPunct="1">
              <a:defRPr/>
            </a:pPr>
            <a:r>
              <a:rPr lang="en-US" dirty="0"/>
              <a:t>Dark room  is important</a:t>
            </a:r>
          </a:p>
          <a:p>
            <a:endParaRPr lang="en-US" dirty="0"/>
          </a:p>
        </p:txBody>
      </p:sp>
      <p:sp>
        <p:nvSpPr>
          <p:cNvPr id="4" name="Slide Number Placeholder 3"/>
          <p:cNvSpPr>
            <a:spLocks noGrp="1"/>
          </p:cNvSpPr>
          <p:nvPr>
            <p:ph type="sldNum" sz="quarter" idx="10"/>
          </p:nvPr>
        </p:nvSpPr>
        <p:spPr/>
        <p:txBody>
          <a:bodyPr/>
          <a:lstStyle/>
          <a:p>
            <a:fld id="{0BBC38AD-5B18-4245-B0A9-2C1F9E8AB032}" type="slidenum">
              <a:rPr lang="en-US" smtClean="0"/>
              <a:pPr/>
              <a:t>15</a:t>
            </a:fld>
            <a:endParaRPr lang="en-US"/>
          </a:p>
        </p:txBody>
      </p:sp>
    </p:spTree>
    <p:extLst>
      <p:ext uri="{BB962C8B-B14F-4D97-AF65-F5344CB8AC3E}">
        <p14:creationId xmlns:p14="http://schemas.microsoft.com/office/powerpoint/2010/main" val="1515258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u="sng" dirty="0"/>
              <a:t>QUESTION</a:t>
            </a:r>
            <a:r>
              <a:rPr lang="en-US" b="1" u="sng" baseline="0" dirty="0"/>
              <a:t> # 1</a:t>
            </a:r>
            <a:endParaRPr lang="en-US" b="1" u="sng" dirty="0"/>
          </a:p>
          <a:p>
            <a:pPr eaLnBrk="1" hangingPunct="1">
              <a:defRPr/>
            </a:pPr>
            <a:endParaRPr lang="en-US" b="1" dirty="0"/>
          </a:p>
          <a:p>
            <a:pPr eaLnBrk="1" hangingPunct="1">
              <a:defRPr/>
            </a:pPr>
            <a:r>
              <a:rPr lang="en-US" b="1" dirty="0"/>
              <a:t>Volume signal - lower left corner icon to turn off or on…….</a:t>
            </a:r>
          </a:p>
          <a:p>
            <a:pPr eaLnBrk="1" hangingPunct="1">
              <a:defRPr/>
            </a:pPr>
            <a:endParaRPr lang="en-US" dirty="0"/>
          </a:p>
          <a:p>
            <a:pPr eaLnBrk="1" hangingPunct="1">
              <a:defRPr/>
            </a:pPr>
            <a:r>
              <a:rPr lang="en-US" dirty="0"/>
              <a:t>Dark room  is important</a:t>
            </a:r>
          </a:p>
          <a:p>
            <a:endParaRPr lang="en-US" dirty="0"/>
          </a:p>
        </p:txBody>
      </p:sp>
      <p:sp>
        <p:nvSpPr>
          <p:cNvPr id="4" name="Slide Number Placeholder 3"/>
          <p:cNvSpPr>
            <a:spLocks noGrp="1"/>
          </p:cNvSpPr>
          <p:nvPr>
            <p:ph type="sldNum" sz="quarter" idx="10"/>
          </p:nvPr>
        </p:nvSpPr>
        <p:spPr/>
        <p:txBody>
          <a:bodyPr/>
          <a:lstStyle/>
          <a:p>
            <a:fld id="{0BBC38AD-5B18-4245-B0A9-2C1F9E8AB032}" type="slidenum">
              <a:rPr lang="en-US" smtClean="0"/>
              <a:pPr/>
              <a:t>16</a:t>
            </a:fld>
            <a:endParaRPr lang="en-US"/>
          </a:p>
        </p:txBody>
      </p:sp>
    </p:spTree>
    <p:extLst>
      <p:ext uri="{BB962C8B-B14F-4D97-AF65-F5344CB8AC3E}">
        <p14:creationId xmlns:p14="http://schemas.microsoft.com/office/powerpoint/2010/main" val="151525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rgbClr val="FF0000"/>
                </a:solidFill>
              </a:rPr>
              <a:t>1</a:t>
            </a:r>
            <a:r>
              <a:rPr lang="en-US" b="1" u="sng" baseline="30000" dirty="0">
                <a:solidFill>
                  <a:srgbClr val="FF0000"/>
                </a:solidFill>
              </a:rPr>
              <a:t>st</a:t>
            </a:r>
            <a:r>
              <a:rPr lang="en-US" b="1" u="sng" dirty="0">
                <a:solidFill>
                  <a:srgbClr val="FF0000"/>
                </a:solidFill>
              </a:rPr>
              <a:t> Bullet - QUESTION # 1 </a:t>
            </a:r>
            <a:r>
              <a:rPr lang="en-US" b="1" u="none" dirty="0">
                <a:solidFill>
                  <a:srgbClr val="FF0000"/>
                </a:solidFill>
              </a:rPr>
              <a:t>– 3</a:t>
            </a:r>
            <a:r>
              <a:rPr lang="en-US" b="1" u="none" baseline="0" dirty="0">
                <a:solidFill>
                  <a:srgbClr val="FF0000"/>
                </a:solidFill>
              </a:rPr>
              <a:t> </a:t>
            </a:r>
            <a:r>
              <a:rPr lang="en-US" b="1" u="none" baseline="0" dirty="0" err="1">
                <a:solidFill>
                  <a:srgbClr val="FF0000"/>
                </a:solidFill>
              </a:rPr>
              <a:t>ft</a:t>
            </a:r>
            <a:r>
              <a:rPr lang="en-US" b="1" u="none" baseline="0" dirty="0">
                <a:solidFill>
                  <a:srgbClr val="FF0000"/>
                </a:solidFill>
              </a:rPr>
              <a:t> 3 in</a:t>
            </a:r>
          </a:p>
          <a:p>
            <a:r>
              <a:rPr lang="en-US" b="1" u="sng" baseline="0" dirty="0">
                <a:solidFill>
                  <a:srgbClr val="FF0000"/>
                </a:solidFill>
              </a:rPr>
              <a:t>2</a:t>
            </a:r>
            <a:r>
              <a:rPr lang="en-US" b="1" u="sng" baseline="30000" dirty="0">
                <a:solidFill>
                  <a:srgbClr val="FF0000"/>
                </a:solidFill>
              </a:rPr>
              <a:t>nd</a:t>
            </a:r>
            <a:r>
              <a:rPr lang="en-US" b="1" u="sng" baseline="0" dirty="0">
                <a:solidFill>
                  <a:srgbClr val="FF0000"/>
                </a:solidFill>
              </a:rPr>
              <a:t> Bullet – QUESTION # 10 </a:t>
            </a:r>
            <a:r>
              <a:rPr lang="en-US" b="1" u="none" baseline="0" dirty="0">
                <a:solidFill>
                  <a:srgbClr val="FF0000"/>
                </a:solidFill>
              </a:rPr>
              <a:t>– DIM lighting</a:t>
            </a:r>
          </a:p>
          <a:p>
            <a:endParaRPr lang="en-US" b="1" baseline="0" dirty="0">
              <a:solidFill>
                <a:srgbClr val="FF0000"/>
              </a:solidFill>
            </a:endParaRP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0BBC38AD-5B18-4245-B0A9-2C1F9E8AB032}" type="slidenum">
              <a:rPr lang="en-US" smtClean="0"/>
              <a:pPr/>
              <a:t>17</a:t>
            </a:fld>
            <a:endParaRPr lang="en-US"/>
          </a:p>
        </p:txBody>
      </p:sp>
    </p:spTree>
    <p:extLst>
      <p:ext uri="{BB962C8B-B14F-4D97-AF65-F5344CB8AC3E}">
        <p14:creationId xmlns:p14="http://schemas.microsoft.com/office/powerpoint/2010/main" val="994558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QUESTION # 9</a:t>
            </a:r>
          </a:p>
        </p:txBody>
      </p:sp>
      <p:sp>
        <p:nvSpPr>
          <p:cNvPr id="4" name="Slide Number Placeholder 3"/>
          <p:cNvSpPr>
            <a:spLocks noGrp="1"/>
          </p:cNvSpPr>
          <p:nvPr>
            <p:ph type="sldNum" sz="quarter" idx="10"/>
          </p:nvPr>
        </p:nvSpPr>
        <p:spPr/>
        <p:txBody>
          <a:bodyPr/>
          <a:lstStyle/>
          <a:p>
            <a:fld id="{0BBC38AD-5B18-4245-B0A9-2C1F9E8AB032}" type="slidenum">
              <a:rPr lang="en-US" smtClean="0"/>
              <a:pPr/>
              <a:t>18</a:t>
            </a:fld>
            <a:endParaRPr lang="en-US"/>
          </a:p>
        </p:txBody>
      </p:sp>
    </p:spTree>
    <p:extLst>
      <p:ext uri="{BB962C8B-B14F-4D97-AF65-F5344CB8AC3E}">
        <p14:creationId xmlns:p14="http://schemas.microsoft.com/office/powerpoint/2010/main" val="2377395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BC38AD-5B18-4245-B0A9-2C1F9E8AB032}" type="slidenum">
              <a:rPr lang="en-US" smtClean="0"/>
              <a:pPr/>
              <a:t>19</a:t>
            </a:fld>
            <a:endParaRPr lang="en-US"/>
          </a:p>
        </p:txBody>
      </p:sp>
    </p:spTree>
    <p:extLst>
      <p:ext uri="{BB962C8B-B14F-4D97-AF65-F5344CB8AC3E}">
        <p14:creationId xmlns:p14="http://schemas.microsoft.com/office/powerpoint/2010/main" val="96923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BFC062-C44C-3348-929B-93E38E125988}" type="slidenum">
              <a:rPr lang="en-US" smtClean="0"/>
              <a:pPr/>
              <a:t>2</a:t>
            </a:fld>
            <a:endParaRPr lang="en-US"/>
          </a:p>
        </p:txBody>
      </p:sp>
    </p:spTree>
    <p:extLst>
      <p:ext uri="{BB962C8B-B14F-4D97-AF65-F5344CB8AC3E}">
        <p14:creationId xmlns:p14="http://schemas.microsoft.com/office/powerpoint/2010/main" val="269601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BFC062-C44C-3348-929B-93E38E125988}" type="slidenum">
              <a:rPr lang="en-US" smtClean="0"/>
              <a:pPr/>
              <a:t>20</a:t>
            </a:fld>
            <a:endParaRPr lang="en-US"/>
          </a:p>
        </p:txBody>
      </p:sp>
    </p:spTree>
    <p:extLst>
      <p:ext uri="{BB962C8B-B14F-4D97-AF65-F5344CB8AC3E}">
        <p14:creationId xmlns:p14="http://schemas.microsoft.com/office/powerpoint/2010/main" val="2421989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BFC062-C44C-3348-929B-93E38E125988}" type="slidenum">
              <a:rPr lang="en-US" smtClean="0"/>
              <a:pPr/>
              <a:t>21</a:t>
            </a:fld>
            <a:endParaRPr lang="en-US"/>
          </a:p>
        </p:txBody>
      </p:sp>
    </p:spTree>
    <p:extLst>
      <p:ext uri="{BB962C8B-B14F-4D97-AF65-F5344CB8AC3E}">
        <p14:creationId xmlns:p14="http://schemas.microsoft.com/office/powerpoint/2010/main" val="47471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BFC062-C44C-3348-929B-93E38E125988}" type="slidenum">
              <a:rPr lang="en-US" smtClean="0"/>
              <a:pPr/>
              <a:t>22</a:t>
            </a:fld>
            <a:endParaRPr lang="en-US"/>
          </a:p>
        </p:txBody>
      </p:sp>
    </p:spTree>
    <p:extLst>
      <p:ext uri="{BB962C8B-B14F-4D97-AF65-F5344CB8AC3E}">
        <p14:creationId xmlns:p14="http://schemas.microsoft.com/office/powerpoint/2010/main" val="3355501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BFC062-C44C-3348-929B-93E38E125988}" type="slidenum">
              <a:rPr lang="en-US" smtClean="0"/>
              <a:pPr/>
              <a:t>23</a:t>
            </a:fld>
            <a:endParaRPr lang="en-US"/>
          </a:p>
        </p:txBody>
      </p:sp>
    </p:spTree>
    <p:extLst>
      <p:ext uri="{BB962C8B-B14F-4D97-AF65-F5344CB8AC3E}">
        <p14:creationId xmlns:p14="http://schemas.microsoft.com/office/powerpoint/2010/main" val="356766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BFC062-C44C-3348-929B-93E38E125988}" type="slidenum">
              <a:rPr lang="en-US" smtClean="0"/>
              <a:pPr/>
              <a:t>24</a:t>
            </a:fld>
            <a:endParaRPr lang="en-US"/>
          </a:p>
        </p:txBody>
      </p:sp>
    </p:spTree>
    <p:extLst>
      <p:ext uri="{BB962C8B-B14F-4D97-AF65-F5344CB8AC3E}">
        <p14:creationId xmlns:p14="http://schemas.microsoft.com/office/powerpoint/2010/main" val="2420144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BFC062-C44C-3348-929B-93E38E125988}" type="slidenum">
              <a:rPr lang="en-US" smtClean="0"/>
              <a:pPr/>
              <a:t>25</a:t>
            </a:fld>
            <a:endParaRPr lang="en-US"/>
          </a:p>
        </p:txBody>
      </p:sp>
    </p:spTree>
    <p:extLst>
      <p:ext uri="{BB962C8B-B14F-4D97-AF65-F5344CB8AC3E}">
        <p14:creationId xmlns:p14="http://schemas.microsoft.com/office/powerpoint/2010/main" val="135060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BC38AD-5B18-4245-B0A9-2C1F9E8AB032}" type="slidenum">
              <a:rPr lang="en-US" smtClean="0"/>
              <a:pPr/>
              <a:t>3</a:t>
            </a:fld>
            <a:endParaRPr lang="en-US"/>
          </a:p>
        </p:txBody>
      </p:sp>
    </p:spTree>
    <p:extLst>
      <p:ext uri="{BB962C8B-B14F-4D97-AF65-F5344CB8AC3E}">
        <p14:creationId xmlns:p14="http://schemas.microsoft.com/office/powerpoint/2010/main" val="2753372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Vision disability is the single most preventable disabling condition among school-age children, according to the U.S. Centers for Disease Control and Prevention (CDC). Approximately 80 percent of what children learn in their early school years is visual, so if they can't see a teacher's writing on the blackboard, they will struggle. In </a:t>
            </a:r>
            <a:r>
              <a:rPr lang="en-US" dirty="0" err="1">
                <a:latin typeface="Arial" charset="0"/>
              </a:rPr>
              <a:t>addiiton</a:t>
            </a:r>
            <a:r>
              <a:rPr lang="en-US" dirty="0">
                <a:latin typeface="Arial" charset="0"/>
              </a:rPr>
              <a:t>, today’s school world has many “tech” items that children work on – computers, </a:t>
            </a:r>
            <a:r>
              <a:rPr lang="en-US" dirty="0" err="1">
                <a:latin typeface="Arial" charset="0"/>
              </a:rPr>
              <a:t>ipads</a:t>
            </a:r>
            <a:r>
              <a:rPr lang="en-US" dirty="0">
                <a:latin typeface="Arial" charset="0"/>
              </a:rPr>
              <a:t>, etc.  </a:t>
            </a:r>
          </a:p>
          <a:p>
            <a:pPr eaLnBrk="1" hangingPunct="1"/>
            <a:endParaRPr lang="en-US" dirty="0">
              <a:latin typeface="Arial" charset="0"/>
            </a:endParaRPr>
          </a:p>
          <a:p>
            <a:pPr eaLnBrk="1" hangingPunct="1"/>
            <a:r>
              <a:rPr lang="en-US" dirty="0">
                <a:latin typeface="Arial" charset="0"/>
              </a:rPr>
              <a:t>Children with vision problems are often too young to know and understand that the way they see the world is not the way everyone else sees it. This, along with the fact that vision problems usually don’t cause physical pain, means that many vision issues go undetected</a:t>
            </a:r>
          </a:p>
        </p:txBody>
      </p:sp>
      <p:sp>
        <p:nvSpPr>
          <p:cNvPr id="4" name="Slide Number Placeholder 3"/>
          <p:cNvSpPr>
            <a:spLocks noGrp="1"/>
          </p:cNvSpPr>
          <p:nvPr>
            <p:ph type="sldNum" sz="quarter" idx="10"/>
          </p:nvPr>
        </p:nvSpPr>
        <p:spPr/>
        <p:txBody>
          <a:bodyPr/>
          <a:lstStyle/>
          <a:p>
            <a:fld id="{0BBC38AD-5B18-4245-B0A9-2C1F9E8AB032}" type="slidenum">
              <a:rPr lang="en-US" smtClean="0"/>
              <a:pPr/>
              <a:t>4</a:t>
            </a:fld>
            <a:endParaRPr lang="en-US"/>
          </a:p>
        </p:txBody>
      </p:sp>
    </p:spTree>
    <p:extLst>
      <p:ext uri="{BB962C8B-B14F-4D97-AF65-F5344CB8AC3E}">
        <p14:creationId xmlns:p14="http://schemas.microsoft.com/office/powerpoint/2010/main" val="277964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QUESTION #5</a:t>
            </a:r>
          </a:p>
          <a:p>
            <a:endParaRPr lang="en-US" b="1" u="sng" dirty="0"/>
          </a:p>
          <a:p>
            <a:r>
              <a:rPr lang="en-US" b="1" dirty="0"/>
              <a:t>IMPORTANT to note that we NEVER diagnose.  It always a screening to IDENTIFY.</a:t>
            </a:r>
          </a:p>
          <a:p>
            <a:endParaRPr lang="en-US" b="1" dirty="0"/>
          </a:p>
          <a:p>
            <a:r>
              <a:rPr lang="en-US" b="1" dirty="0"/>
              <a:t>We don’t print results or hand out any results or discuss results with parents or  adult being screened.  We ONLY give our LC sheet that indicates  PASS or REFER.</a:t>
            </a:r>
          </a:p>
          <a:p>
            <a:endParaRPr lang="en-US" b="1" dirty="0"/>
          </a:p>
          <a:p>
            <a:r>
              <a:rPr lang="en-US" b="1" dirty="0"/>
              <a:t>If eye professional wants to request copy, we will email file directly to doctor office.</a:t>
            </a:r>
          </a:p>
        </p:txBody>
      </p:sp>
      <p:sp>
        <p:nvSpPr>
          <p:cNvPr id="4" name="Slide Number Placeholder 3"/>
          <p:cNvSpPr>
            <a:spLocks noGrp="1"/>
          </p:cNvSpPr>
          <p:nvPr>
            <p:ph type="sldNum" sz="quarter" idx="10"/>
          </p:nvPr>
        </p:nvSpPr>
        <p:spPr/>
        <p:txBody>
          <a:bodyPr/>
          <a:lstStyle/>
          <a:p>
            <a:fld id="{0BBC38AD-5B18-4245-B0A9-2C1F9E8AB032}" type="slidenum">
              <a:rPr lang="en-US" smtClean="0"/>
              <a:pPr/>
              <a:t>5</a:t>
            </a:fld>
            <a:endParaRPr lang="en-US"/>
          </a:p>
        </p:txBody>
      </p:sp>
    </p:spTree>
    <p:extLst>
      <p:ext uri="{BB962C8B-B14F-4D97-AF65-F5344CB8AC3E}">
        <p14:creationId xmlns:p14="http://schemas.microsoft.com/office/powerpoint/2010/main" val="278074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QUESTION #5</a:t>
            </a:r>
          </a:p>
          <a:p>
            <a:endParaRPr lang="en-US" b="1" u="sng" dirty="0"/>
          </a:p>
          <a:p>
            <a:r>
              <a:rPr lang="en-US" b="1" dirty="0"/>
              <a:t>IMPORTANT to note that we NEVER diagnose.  It always a screening to IDENTIFY.</a:t>
            </a:r>
          </a:p>
          <a:p>
            <a:endParaRPr lang="en-US" b="1" dirty="0"/>
          </a:p>
          <a:p>
            <a:r>
              <a:rPr lang="en-US" b="1" dirty="0"/>
              <a:t>We don’t print results or hand out any results or discuss results with parents or  adult being screened.  We ONLY give our LC sheet that indicates  PASS or REFER.</a:t>
            </a:r>
          </a:p>
          <a:p>
            <a:endParaRPr lang="en-US" b="1" dirty="0"/>
          </a:p>
          <a:p>
            <a:r>
              <a:rPr lang="en-US" b="1" dirty="0"/>
              <a:t>If eye professional wants to request copy, we will email file directly to doctor office.</a:t>
            </a:r>
          </a:p>
        </p:txBody>
      </p:sp>
      <p:sp>
        <p:nvSpPr>
          <p:cNvPr id="4" name="Slide Number Placeholder 3"/>
          <p:cNvSpPr>
            <a:spLocks noGrp="1"/>
          </p:cNvSpPr>
          <p:nvPr>
            <p:ph type="sldNum" sz="quarter" idx="10"/>
          </p:nvPr>
        </p:nvSpPr>
        <p:spPr/>
        <p:txBody>
          <a:bodyPr/>
          <a:lstStyle/>
          <a:p>
            <a:fld id="{0BBC38AD-5B18-4245-B0A9-2C1F9E8AB032}" type="slidenum">
              <a:rPr lang="en-US" smtClean="0"/>
              <a:pPr/>
              <a:t>6</a:t>
            </a:fld>
            <a:endParaRPr lang="en-US"/>
          </a:p>
        </p:txBody>
      </p:sp>
    </p:spTree>
    <p:extLst>
      <p:ext uri="{BB962C8B-B14F-4D97-AF65-F5344CB8AC3E}">
        <p14:creationId xmlns:p14="http://schemas.microsoft.com/office/powerpoint/2010/main" val="278074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u="sng" dirty="0">
                <a:solidFill>
                  <a:srgbClr val="FF0000"/>
                </a:solidFill>
                <a:latin typeface="Arial" charset="0"/>
              </a:rPr>
              <a:t>QUESTION # 4</a:t>
            </a:r>
          </a:p>
          <a:p>
            <a:pPr eaLnBrk="1" hangingPunct="1">
              <a:defRPr/>
            </a:pPr>
            <a:endParaRPr lang="en-US" dirty="0">
              <a:solidFill>
                <a:srgbClr val="2E2E2E"/>
              </a:solidFill>
              <a:latin typeface="Arial" charset="0"/>
            </a:endParaRPr>
          </a:p>
          <a:p>
            <a:pPr eaLnBrk="1" hangingPunct="1">
              <a:defRPr/>
            </a:pPr>
            <a:r>
              <a:rPr lang="en-US" dirty="0">
                <a:solidFill>
                  <a:srgbClr val="2E2E2E"/>
                </a:solidFill>
                <a:latin typeface="Arial" charset="0"/>
              </a:rPr>
              <a:t>In an eye with normal vision, focusing ability of the cornea and lens is matched to the length of the eye. Your eyes are therefore able to focus an image precisely on the retina. </a:t>
            </a:r>
          </a:p>
          <a:p>
            <a:pPr eaLnBrk="1" hangingPunct="1">
              <a:defRPr/>
            </a:pPr>
            <a:r>
              <a:rPr lang="en-US" b="1" dirty="0">
                <a:solidFill>
                  <a:srgbClr val="2D6968"/>
                </a:solidFill>
                <a:latin typeface="Arial" charset="0"/>
              </a:rPr>
              <a:t>Myopia  </a:t>
            </a:r>
            <a:r>
              <a:rPr lang="en-US" dirty="0">
                <a:solidFill>
                  <a:srgbClr val="2E2E2E"/>
                </a:solidFill>
                <a:latin typeface="Arial" charset="0"/>
              </a:rPr>
              <a:t>In myopia, your eyes focus the image ahead of the retina. This usually occurs with an eyeball that is longer or a cornea that is steeper than normal.</a:t>
            </a:r>
          </a:p>
          <a:p>
            <a:pPr eaLnBrk="1" hangingPunct="1">
              <a:defRPr/>
            </a:pPr>
            <a:r>
              <a:rPr lang="en-US" dirty="0">
                <a:solidFill>
                  <a:srgbClr val="2E2E2E"/>
                </a:solidFill>
                <a:latin typeface="Arial" charset="0"/>
              </a:rPr>
              <a:t>hyperopia, your eye focuses the image behind the retina. This usually occurs if your eyeball is too short or the cornea has too little curvature.</a:t>
            </a:r>
          </a:p>
          <a:p>
            <a:pPr eaLnBrk="1" hangingPunct="1">
              <a:defRPr/>
            </a:pPr>
            <a:r>
              <a:rPr lang="en-US" dirty="0">
                <a:solidFill>
                  <a:srgbClr val="2E2E2E"/>
                </a:solidFill>
                <a:latin typeface="Arial" charset="0"/>
              </a:rPr>
              <a:t>Astigmatism is a condition where vision is disordered (blurred, unfocused, fuzzy) because the cornea (the front surface of the eye) or lens, which is located behind the cornea, has an abnormal or irregular curve (misshaped) </a:t>
            </a:r>
          </a:p>
          <a:p>
            <a:endParaRPr lang="en-US" dirty="0"/>
          </a:p>
        </p:txBody>
      </p:sp>
      <p:sp>
        <p:nvSpPr>
          <p:cNvPr id="4" name="Slide Number Placeholder 3"/>
          <p:cNvSpPr>
            <a:spLocks noGrp="1"/>
          </p:cNvSpPr>
          <p:nvPr>
            <p:ph type="sldNum" sz="quarter" idx="10"/>
          </p:nvPr>
        </p:nvSpPr>
        <p:spPr/>
        <p:txBody>
          <a:bodyPr/>
          <a:lstStyle/>
          <a:p>
            <a:fld id="{0BBC38AD-5B18-4245-B0A9-2C1F9E8AB032}" type="slidenum">
              <a:rPr lang="en-US" smtClean="0"/>
              <a:pPr/>
              <a:t>7</a:t>
            </a:fld>
            <a:endParaRPr lang="en-US"/>
          </a:p>
        </p:txBody>
      </p:sp>
    </p:spTree>
    <p:extLst>
      <p:ext uri="{BB962C8B-B14F-4D97-AF65-F5344CB8AC3E}">
        <p14:creationId xmlns:p14="http://schemas.microsoft.com/office/powerpoint/2010/main" val="65266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1" u="sng" dirty="0"/>
              <a:t>QUESTIONS #4, 12</a:t>
            </a:r>
          </a:p>
          <a:p>
            <a:pPr defTabSz="469682">
              <a:defRPr/>
            </a:pPr>
            <a:endParaRPr lang="en-US" dirty="0"/>
          </a:p>
          <a:p>
            <a:pPr defTabSz="469682">
              <a:defRPr/>
            </a:pPr>
            <a:r>
              <a:rPr lang="en-US" dirty="0"/>
              <a:t>Dimness of vision - in </a:t>
            </a:r>
            <a:r>
              <a:rPr lang="en-US" dirty="0" err="1"/>
              <a:t>latin</a:t>
            </a:r>
            <a:r>
              <a:rPr lang="en-US" dirty="0"/>
              <a:t>. </a:t>
            </a:r>
            <a:r>
              <a:rPr lang="en-US" dirty="0">
                <a:solidFill>
                  <a:srgbClr val="2E2E2E"/>
                </a:solidFill>
                <a:latin typeface="Arial" charset="0"/>
              </a:rPr>
              <a:t>Amblyopia is a condition that occurs when there is a reduction of vision in one eye. Amblyopia, which is often called</a:t>
            </a:r>
            <a:r>
              <a:rPr lang="en-US" baseline="0" dirty="0">
                <a:solidFill>
                  <a:srgbClr val="2E2E2E"/>
                </a:solidFill>
                <a:latin typeface="Arial" charset="0"/>
              </a:rPr>
              <a:t> lazy eye</a:t>
            </a:r>
            <a:r>
              <a:rPr lang="en-US" dirty="0">
                <a:solidFill>
                  <a:srgbClr val="2E2E2E"/>
                </a:solidFill>
                <a:latin typeface="Arial" charset="0"/>
              </a:rPr>
              <a:t> is most common in infants and children, but it can also occur in adults. </a:t>
            </a:r>
          </a:p>
          <a:p>
            <a:endParaRPr lang="en-US" dirty="0"/>
          </a:p>
          <a:p>
            <a:r>
              <a:rPr lang="en-US" dirty="0"/>
              <a:t>When</a:t>
            </a:r>
            <a:r>
              <a:rPr lang="en-US" baseline="0" dirty="0"/>
              <a:t> amblyopic precursors are caught at an early age there is a 95% chance that child will almost completely regain their sight.  With Spot you can begin screening children at 6-months of age, this head start should help ensure that children don</a:t>
            </a:r>
            <a:r>
              <a:rPr lang="fr-FR" baseline="0" dirty="0"/>
              <a:t>’</a:t>
            </a:r>
            <a:r>
              <a:rPr lang="en-US" baseline="0" dirty="0"/>
              <a:t>t unnecessarily suffer from preventable or treatable eye abnormalities.   </a:t>
            </a:r>
            <a:endParaRPr lang="en-US" dirty="0"/>
          </a:p>
        </p:txBody>
      </p:sp>
      <p:sp>
        <p:nvSpPr>
          <p:cNvPr id="4" name="Slide Number Placeholder 3"/>
          <p:cNvSpPr>
            <a:spLocks noGrp="1"/>
          </p:cNvSpPr>
          <p:nvPr>
            <p:ph type="sldNum" sz="quarter" idx="10"/>
          </p:nvPr>
        </p:nvSpPr>
        <p:spPr/>
        <p:txBody>
          <a:bodyPr/>
          <a:lstStyle/>
          <a:p>
            <a:fld id="{0BBC38AD-5B18-4245-B0A9-2C1F9E8AB032}" type="slidenum">
              <a:rPr lang="en-US" smtClean="0"/>
              <a:pPr/>
              <a:t>8</a:t>
            </a:fld>
            <a:endParaRPr lang="en-US"/>
          </a:p>
        </p:txBody>
      </p:sp>
    </p:spTree>
    <p:extLst>
      <p:ext uri="{BB962C8B-B14F-4D97-AF65-F5344CB8AC3E}">
        <p14:creationId xmlns:p14="http://schemas.microsoft.com/office/powerpoint/2010/main" val="43704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QUESTION #4, 12. 14</a:t>
            </a:r>
          </a:p>
        </p:txBody>
      </p:sp>
      <p:sp>
        <p:nvSpPr>
          <p:cNvPr id="4" name="Slide Number Placeholder 3"/>
          <p:cNvSpPr>
            <a:spLocks noGrp="1"/>
          </p:cNvSpPr>
          <p:nvPr>
            <p:ph type="sldNum" sz="quarter" idx="10"/>
          </p:nvPr>
        </p:nvSpPr>
        <p:spPr/>
        <p:txBody>
          <a:bodyPr/>
          <a:lstStyle/>
          <a:p>
            <a:fld id="{0BBC38AD-5B18-4245-B0A9-2C1F9E8AB032}" type="slidenum">
              <a:rPr lang="en-US" smtClean="0"/>
              <a:pPr/>
              <a:t>9</a:t>
            </a:fld>
            <a:endParaRPr lang="en-US"/>
          </a:p>
        </p:txBody>
      </p:sp>
    </p:spTree>
    <p:extLst>
      <p:ext uri="{BB962C8B-B14F-4D97-AF65-F5344CB8AC3E}">
        <p14:creationId xmlns:p14="http://schemas.microsoft.com/office/powerpoint/2010/main" val="118454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5648D-267C-4F54-90B5-C36298A60516}"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D5A37-EDCB-1A4B-B280-89A2BD3CABD3}"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91655-DC51-AB41-B961-10D1AB56A4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D5A37-EDCB-1A4B-B280-89A2BD3CABD3}"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91655-DC51-AB41-B961-10D1AB56A4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2D5A37-EDCB-1A4B-B280-89A2BD3CABD3}"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91655-DC51-AB41-B961-10D1AB56A4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5648D-267C-4F54-90B5-C36298A60516}"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D5A37-EDCB-1A4B-B280-89A2BD3CABD3}"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91655-DC51-AB41-B961-10D1AB56A4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2D5A37-EDCB-1A4B-B280-89A2BD3CABD3}" type="datetimeFigureOut">
              <a:rPr lang="en-US" smtClean="0"/>
              <a:pPr/>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91655-DC51-AB41-B961-10D1AB56A4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2D5A37-EDCB-1A4B-B280-89A2BD3CABD3}" type="datetimeFigureOut">
              <a:rPr lang="en-US" smtClean="0"/>
              <a:pPr/>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91655-DC51-AB41-B961-10D1AB56A4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D5A37-EDCB-1A4B-B280-89A2BD3CABD3}" type="datetimeFigureOut">
              <a:rPr lang="en-US" smtClean="0"/>
              <a:pPr/>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91655-DC51-AB41-B961-10D1AB56A4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D5A37-EDCB-1A4B-B280-89A2BD3CABD3}"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D5A37-EDCB-1A4B-B280-89A2BD3CABD3}"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91655-DC51-AB41-B961-10D1AB56A4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D5A37-EDCB-1A4B-B280-89A2BD3CABD3}" type="datetimeFigureOut">
              <a:rPr lang="en-US" smtClean="0"/>
              <a:pPr/>
              <a:t>9/4/2023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91655-DC51-AB41-B961-10D1AB56A4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llaboutvision.com/conditions/astigmatism.htm" TargetMode="External"/><Relationship Id="rId7" Type="http://schemas.openxmlformats.org/officeDocument/2006/relationships/hyperlink" Target="http://www.allaboutvision.com/contac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allaboutvision.com/eyeglasses/" TargetMode="External"/><Relationship Id="rId5" Type="http://schemas.openxmlformats.org/officeDocument/2006/relationships/hyperlink" Target="http://www.allaboutvision.com/conditions/myopia.htm" TargetMode="External"/><Relationship Id="rId4" Type="http://schemas.openxmlformats.org/officeDocument/2006/relationships/hyperlink" Target="http://www.allaboutvision.com/conditions/hyperopia.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388" y="335182"/>
            <a:ext cx="8619320" cy="2777134"/>
          </a:xfrm>
        </p:spPr>
        <p:txBody>
          <a:bodyPr>
            <a:normAutofit fontScale="90000"/>
          </a:bodyPr>
          <a:lstStyle/>
          <a:p>
            <a:pPr algn="ctr"/>
            <a:br>
              <a:rPr lang="en-US" sz="4800" b="0" dirty="0"/>
            </a:br>
            <a:br>
              <a:rPr lang="en-US" sz="4800" dirty="0"/>
            </a:br>
            <a:r>
              <a:rPr lang="en-US" sz="4800" b="0" dirty="0"/>
              <a:t>District 2-S3 Charities, </a:t>
            </a:r>
            <a:br>
              <a:rPr lang="en-US" sz="4800" b="0" dirty="0"/>
            </a:br>
            <a:r>
              <a:rPr lang="en-US" sz="4800" b="0" dirty="0"/>
              <a:t>KidSight Program</a:t>
            </a:r>
            <a:br>
              <a:rPr lang="en-US" sz="4800" b="0" dirty="0"/>
            </a:br>
            <a:br>
              <a:rPr lang="en-US" sz="4800" dirty="0"/>
            </a:br>
            <a:r>
              <a:rPr lang="en-US" sz="4800" dirty="0"/>
              <a:t>+</a:t>
            </a:r>
            <a:br>
              <a:rPr lang="en-US" sz="4800" dirty="0">
                <a:solidFill>
                  <a:schemeClr val="tx2"/>
                </a:solidFill>
              </a:rPr>
            </a:br>
            <a:br>
              <a:rPr lang="en-US" sz="4800" dirty="0">
                <a:solidFill>
                  <a:schemeClr val="tx2"/>
                </a:solidFill>
              </a:rPr>
            </a:br>
            <a:endParaRPr lang="en-US" sz="4800" b="0" dirty="0">
              <a:solidFill>
                <a:schemeClr val="tx2"/>
              </a:solidFill>
            </a:endParaRPr>
          </a:p>
        </p:txBody>
      </p:sp>
      <p:sp>
        <p:nvSpPr>
          <p:cNvPr id="3" name="Subtitle 2"/>
          <p:cNvSpPr>
            <a:spLocks noGrp="1"/>
          </p:cNvSpPr>
          <p:nvPr>
            <p:ph type="subTitle" idx="1"/>
          </p:nvPr>
        </p:nvSpPr>
        <p:spPr>
          <a:xfrm>
            <a:off x="853220" y="4471332"/>
            <a:ext cx="7543296" cy="1915472"/>
          </a:xfrm>
        </p:spPr>
        <p:txBody>
          <a:bodyPr>
            <a:normAutofit/>
          </a:bodyPr>
          <a:lstStyle/>
          <a:p>
            <a:pPr algn="ctr"/>
            <a:r>
              <a:rPr lang="en-US" sz="3600" b="1" dirty="0">
                <a:solidFill>
                  <a:schemeClr val="tx1"/>
                </a:solidFill>
              </a:rPr>
              <a:t>Welch </a:t>
            </a:r>
            <a:r>
              <a:rPr lang="en-US" sz="3600" b="1" dirty="0" err="1">
                <a:solidFill>
                  <a:schemeClr val="tx1"/>
                </a:solidFill>
              </a:rPr>
              <a:t>Allyn</a:t>
            </a:r>
            <a:r>
              <a:rPr lang="en-US" sz="3600" b="1" dirty="0">
                <a:solidFill>
                  <a:schemeClr val="tx1"/>
                </a:solidFill>
              </a:rPr>
              <a:t> Certification &amp; Vision Screening Training</a:t>
            </a:r>
          </a:p>
        </p:txBody>
      </p:sp>
      <p:pic>
        <p:nvPicPr>
          <p:cNvPr id="5" name="Picture 4" descr="lions-club-free-clipart-1 copy.jpg"/>
          <p:cNvPicPr>
            <a:picLocks noChangeAspect="1"/>
          </p:cNvPicPr>
          <p:nvPr/>
        </p:nvPicPr>
        <p:blipFill>
          <a:blip r:embed="rId3"/>
          <a:stretch>
            <a:fillRect/>
          </a:stretch>
        </p:blipFill>
        <p:spPr>
          <a:xfrm>
            <a:off x="7604584" y="5609888"/>
            <a:ext cx="677073" cy="776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213" y="2046915"/>
            <a:ext cx="2377440" cy="24244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a:t>Anisocoria </a:t>
            </a:r>
            <a:br>
              <a:rPr lang="en-US" dirty="0"/>
            </a:br>
            <a:r>
              <a:rPr lang="en-US" dirty="0"/>
              <a:t> &amp; Anisometropia</a:t>
            </a:r>
          </a:p>
        </p:txBody>
      </p:sp>
      <p:sp>
        <p:nvSpPr>
          <p:cNvPr id="3" name="Content Placeholder 2"/>
          <p:cNvSpPr>
            <a:spLocks noGrp="1"/>
          </p:cNvSpPr>
          <p:nvPr>
            <p:ph idx="1"/>
          </p:nvPr>
        </p:nvSpPr>
        <p:spPr>
          <a:xfrm>
            <a:off x="839391" y="2143125"/>
            <a:ext cx="7692926" cy="4714875"/>
          </a:xfrm>
        </p:spPr>
        <p:txBody>
          <a:bodyPr>
            <a:normAutofit lnSpcReduction="10000"/>
          </a:bodyPr>
          <a:lstStyle/>
          <a:p>
            <a:pPr marL="27905" indent="0">
              <a:buNone/>
              <a:defRPr/>
            </a:pPr>
            <a:r>
              <a:rPr lang="en-US" i="1" dirty="0">
                <a:solidFill>
                  <a:srgbClr val="023C67"/>
                </a:solidFill>
              </a:rPr>
              <a:t>Anisocoria is a condition characterized by an unequal size of the pupils</a:t>
            </a:r>
            <a:endParaRPr lang="en-US" dirty="0"/>
          </a:p>
          <a:p>
            <a:pPr eaLnBrk="1" hangingPunct="1">
              <a:defRPr/>
            </a:pPr>
            <a:r>
              <a:rPr lang="en-US" sz="2500" dirty="0"/>
              <a:t>This has the potential be a precursor for a neurological issue</a:t>
            </a:r>
          </a:p>
          <a:p>
            <a:pPr eaLnBrk="1" hangingPunct="1">
              <a:defRPr/>
            </a:pPr>
            <a:endParaRPr lang="en-US" dirty="0"/>
          </a:p>
          <a:p>
            <a:pPr marL="27905" indent="0">
              <a:buNone/>
              <a:defRPr/>
            </a:pPr>
            <a:r>
              <a:rPr lang="en-US" i="1" dirty="0">
                <a:solidFill>
                  <a:srgbClr val="023C67"/>
                </a:solidFill>
              </a:rPr>
              <a:t>Anisometropia is the condition which the two eyes have unequal refractive power</a:t>
            </a:r>
          </a:p>
          <a:p>
            <a:pPr eaLnBrk="1" hangingPunct="1">
              <a:defRPr/>
            </a:pPr>
            <a:r>
              <a:rPr lang="en-US" sz="2500" dirty="0"/>
              <a:t>Example: one eye is slightly myopic while the other is severely myopic. (greater than a 1 diopter variance) Note that a little variance is common</a:t>
            </a:r>
          </a:p>
          <a:p>
            <a:pPr marL="27905" indent="0">
              <a:buNone/>
              <a:defRPr/>
            </a:pPr>
            <a:endParaRPr lang="en-US" dirty="0"/>
          </a:p>
        </p:txBody>
      </p:sp>
      <p:sp>
        <p:nvSpPr>
          <p:cNvPr id="4" name="Slide Number Placeholder 3"/>
          <p:cNvSpPr>
            <a:spLocks noGrp="1"/>
          </p:cNvSpPr>
          <p:nvPr>
            <p:ph type="sldNum" sz="quarter" idx="10"/>
          </p:nvPr>
        </p:nvSpPr>
        <p:spPr/>
        <p:txBody>
          <a:bodyPr/>
          <a:lstStyle/>
          <a:p>
            <a:pPr>
              <a:defRPr/>
            </a:pPr>
            <a:fld id="{212E3877-B8D3-3644-99F5-7A451DB506A2}" type="slidenum">
              <a:rPr lang="en-US" smtClean="0"/>
              <a:pPr>
                <a:defRPr/>
              </a:pPr>
              <a:t>10</a:t>
            </a:fld>
            <a:endParaRPr lang="en-US"/>
          </a:p>
        </p:txBody>
      </p:sp>
      <p:grpSp>
        <p:nvGrpSpPr>
          <p:cNvPr id="5" name="Group 3"/>
          <p:cNvGrpSpPr>
            <a:grpSpLocks/>
          </p:cNvGrpSpPr>
          <p:nvPr/>
        </p:nvGrpSpPr>
        <p:grpSpPr bwMode="auto">
          <a:xfrm>
            <a:off x="0" y="0"/>
            <a:ext cx="3196828" cy="6858000"/>
            <a:chOff x="0" y="0"/>
            <a:chExt cx="2864" cy="6144"/>
          </a:xfrm>
        </p:grpSpPr>
        <p:sp>
          <p:nvSpPr>
            <p:cNvPr id="10"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dirty="0"/>
            </a:p>
          </p:txBody>
        </p:sp>
        <p:sp>
          <p:nvSpPr>
            <p:cNvPr id="11"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 name="TextBox 6"/>
          <p:cNvSpPr txBox="1"/>
          <p:nvPr/>
        </p:nvSpPr>
        <p:spPr>
          <a:xfrm>
            <a:off x="232172" y="6268640"/>
            <a:ext cx="375047" cy="341919"/>
          </a:xfrm>
          <a:prstGeom prst="rect">
            <a:avLst/>
          </a:prstGeom>
          <a:noFill/>
        </p:spPr>
        <p:txBody>
          <a:bodyPr wrap="square" lIns="64291" tIns="32146" rIns="64291" bIns="32146" rtlCol="0">
            <a:spAutoFit/>
          </a:bodyPr>
          <a:lstStyle/>
          <a:p>
            <a:r>
              <a:rPr lang="en-US" dirty="0">
                <a:solidFill>
                  <a:schemeClr val="bg1"/>
                </a:solidFill>
              </a:rPr>
              <a:t>8</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266" y="214313"/>
            <a:ext cx="7920633" cy="616148"/>
          </a:xfrm>
        </p:spPr>
        <p:txBody>
          <a:bodyPr>
            <a:normAutofit fontScale="90000"/>
          </a:bodyPr>
          <a:lstStyle/>
          <a:p>
            <a:pPr algn="ctr">
              <a:defRPr/>
            </a:pPr>
            <a:r>
              <a:rPr lang="en-US" dirty="0"/>
              <a:t>Special Notes</a:t>
            </a:r>
          </a:p>
        </p:txBody>
      </p:sp>
      <p:sp>
        <p:nvSpPr>
          <p:cNvPr id="3" name="Content Placeholder 2"/>
          <p:cNvSpPr>
            <a:spLocks noGrp="1"/>
          </p:cNvSpPr>
          <p:nvPr>
            <p:ph idx="1"/>
          </p:nvPr>
        </p:nvSpPr>
        <p:spPr>
          <a:xfrm>
            <a:off x="875109" y="925182"/>
            <a:ext cx="7692926" cy="5819550"/>
          </a:xfrm>
        </p:spPr>
        <p:txBody>
          <a:bodyPr/>
          <a:lstStyle/>
          <a:p>
            <a:pPr marL="27905" indent="0">
              <a:buNone/>
              <a:defRPr/>
            </a:pPr>
            <a:r>
              <a:rPr lang="en-US" i="1" dirty="0">
                <a:solidFill>
                  <a:srgbClr val="023C67"/>
                </a:solidFill>
              </a:rPr>
              <a:t>SPOT does not screen for </a:t>
            </a:r>
            <a:r>
              <a:rPr lang="en-US" i="1" dirty="0" err="1">
                <a:solidFill>
                  <a:srgbClr val="023C67"/>
                </a:solidFill>
              </a:rPr>
              <a:t>Presbyopia</a:t>
            </a:r>
            <a:endParaRPr lang="en-US" dirty="0"/>
          </a:p>
          <a:p>
            <a:r>
              <a:rPr lang="en-US" sz="1700" dirty="0" err="1"/>
              <a:t>Presbyopia</a:t>
            </a:r>
            <a:r>
              <a:rPr lang="en-US" sz="1700" dirty="0"/>
              <a:t> is caused by an age-related process, beginning at around age 40, when people experience blurred near vision when reading, sewing or working at the computer. This differs from </a:t>
            </a:r>
            <a:r>
              <a:rPr lang="en-US" sz="1700" dirty="0">
                <a:hlinkClick r:id="rId3"/>
              </a:rPr>
              <a:t>astigmatism</a:t>
            </a:r>
            <a:r>
              <a:rPr lang="en-US" sz="1700" dirty="0"/>
              <a:t>, nearsightedness and </a:t>
            </a:r>
            <a:r>
              <a:rPr lang="en-US" sz="1700" dirty="0">
                <a:hlinkClick r:id="rId4"/>
              </a:rPr>
              <a:t>farsightedness</a:t>
            </a:r>
            <a:r>
              <a:rPr lang="en-US" sz="1700" dirty="0"/>
              <a:t>, which are related to the shape of the eyeball and are caused by genetic and environmental factors. </a:t>
            </a:r>
            <a:r>
              <a:rPr lang="en-US" sz="1700" dirty="0" err="1"/>
              <a:t>Presbyopia</a:t>
            </a:r>
            <a:r>
              <a:rPr lang="en-US" sz="1700" dirty="0"/>
              <a:t> generally is believed to stem from a gradual thickening and loss of flexibility of the natural lens inside your eye.</a:t>
            </a:r>
          </a:p>
          <a:p>
            <a:r>
              <a:rPr lang="en-US" sz="1700" dirty="0"/>
              <a:t>You can't escape </a:t>
            </a:r>
            <a:r>
              <a:rPr lang="en-US" sz="1700" dirty="0" err="1"/>
              <a:t>presbyopia</a:t>
            </a:r>
            <a:r>
              <a:rPr lang="en-US" sz="1700" dirty="0"/>
              <a:t>, even if you've never had a vision problem before. Even people who are </a:t>
            </a:r>
            <a:r>
              <a:rPr lang="en-US" sz="1700" dirty="0">
                <a:hlinkClick r:id="rId5"/>
              </a:rPr>
              <a:t>nearsighted</a:t>
            </a:r>
            <a:r>
              <a:rPr lang="en-US" sz="1700" dirty="0"/>
              <a:t> will notice that their near vision blurs when they wear their usual </a:t>
            </a:r>
            <a:r>
              <a:rPr lang="en-US" sz="1700" dirty="0">
                <a:hlinkClick r:id="rId6"/>
              </a:rPr>
              <a:t>eyeglasses</a:t>
            </a:r>
            <a:r>
              <a:rPr lang="en-US" sz="1700" dirty="0"/>
              <a:t> or </a:t>
            </a:r>
            <a:r>
              <a:rPr lang="en-US" sz="1700" dirty="0">
                <a:hlinkClick r:id="rId7"/>
              </a:rPr>
              <a:t>contact lenses</a:t>
            </a:r>
            <a:r>
              <a:rPr lang="en-US" sz="1700" dirty="0"/>
              <a:t> to correct distance vision.</a:t>
            </a:r>
          </a:p>
          <a:p>
            <a:r>
              <a:rPr lang="en-US" sz="1700" b="1" dirty="0" err="1"/>
              <a:t>Presbyopia</a:t>
            </a:r>
            <a:r>
              <a:rPr lang="en-US" sz="1700" b="1" dirty="0"/>
              <a:t> Symptoms and Signs</a:t>
            </a:r>
          </a:p>
          <a:p>
            <a:pPr lvl="1"/>
            <a:r>
              <a:rPr lang="en-US" sz="1400" dirty="0"/>
              <a:t>When people develop </a:t>
            </a:r>
            <a:r>
              <a:rPr lang="en-US" sz="1400" dirty="0" err="1"/>
              <a:t>presbyopia</a:t>
            </a:r>
            <a:r>
              <a:rPr lang="en-US" sz="1400" dirty="0"/>
              <a:t>, they find they need to hold books, magazines, newspapers, menus and other reading materials at arm's length in order to focus properly. When they perform near work, such as embroidery or handwriting, they may develop headaches, eye strain or feel fatigued.</a:t>
            </a:r>
          </a:p>
          <a:p>
            <a:pPr marL="27905" indent="0">
              <a:buNone/>
              <a:defRPr/>
            </a:pPr>
            <a:r>
              <a:rPr lang="en-US" i="1" dirty="0">
                <a:solidFill>
                  <a:srgbClr val="023C67"/>
                </a:solidFill>
              </a:rPr>
              <a:t>SPOT captures subjects 97% of the time</a:t>
            </a:r>
          </a:p>
          <a:p>
            <a:pPr marL="27905" indent="0">
              <a:buNone/>
              <a:defRPr/>
            </a:pPr>
            <a:r>
              <a:rPr lang="en-US" i="1" dirty="0">
                <a:solidFill>
                  <a:srgbClr val="023C67"/>
                </a:solidFill>
              </a:rPr>
              <a:t>Pupil size must be 4mm</a:t>
            </a:r>
            <a:endParaRPr lang="en-US" dirty="0"/>
          </a:p>
        </p:txBody>
      </p:sp>
      <p:sp>
        <p:nvSpPr>
          <p:cNvPr id="4" name="Slide Number Placeholder 3"/>
          <p:cNvSpPr>
            <a:spLocks noGrp="1"/>
          </p:cNvSpPr>
          <p:nvPr>
            <p:ph type="sldNum" sz="quarter" idx="10"/>
          </p:nvPr>
        </p:nvSpPr>
        <p:spPr/>
        <p:txBody>
          <a:bodyPr/>
          <a:lstStyle/>
          <a:p>
            <a:pPr>
              <a:defRPr/>
            </a:pPr>
            <a:fld id="{212E3877-B8D3-3644-99F5-7A451DB506A2}" type="slidenum">
              <a:rPr lang="en-US" smtClean="0"/>
              <a:pPr>
                <a:defRPr/>
              </a:pPr>
              <a:t>11</a:t>
            </a:fld>
            <a:endParaRPr lang="en-US"/>
          </a:p>
        </p:txBody>
      </p:sp>
      <p:grpSp>
        <p:nvGrpSpPr>
          <p:cNvPr id="5" name="Group 3"/>
          <p:cNvGrpSpPr>
            <a:grpSpLocks/>
          </p:cNvGrpSpPr>
          <p:nvPr/>
        </p:nvGrpSpPr>
        <p:grpSpPr bwMode="auto">
          <a:xfrm>
            <a:off x="0" y="0"/>
            <a:ext cx="3196828" cy="6858000"/>
            <a:chOff x="0" y="0"/>
            <a:chExt cx="2864" cy="6144"/>
          </a:xfrm>
        </p:grpSpPr>
        <p:sp>
          <p:nvSpPr>
            <p:cNvPr id="10"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dirty="0"/>
            </a:p>
          </p:txBody>
        </p:sp>
        <p:sp>
          <p:nvSpPr>
            <p:cNvPr id="11"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 name="TextBox 6"/>
          <p:cNvSpPr txBox="1"/>
          <p:nvPr/>
        </p:nvSpPr>
        <p:spPr>
          <a:xfrm>
            <a:off x="232172" y="6268640"/>
            <a:ext cx="375047" cy="341919"/>
          </a:xfrm>
          <a:prstGeom prst="rect">
            <a:avLst/>
          </a:prstGeom>
          <a:noFill/>
        </p:spPr>
        <p:txBody>
          <a:bodyPr wrap="square" lIns="64291" tIns="32146" rIns="64291" bIns="32146" rtlCol="0">
            <a:spAutoFit/>
          </a:bodyPr>
          <a:lstStyle/>
          <a:p>
            <a:r>
              <a:rPr lang="en-US" dirty="0">
                <a:solidFill>
                  <a:schemeClr val="bg1"/>
                </a:solidFill>
              </a:rPr>
              <a:t>8</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305156"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05157"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4820" name="Text Box 4"/>
          <p:cNvSpPr txBox="1">
            <a:spLocks noChangeArrowheads="1"/>
          </p:cNvSpPr>
          <p:nvPr/>
        </p:nvSpPr>
        <p:spPr bwMode="auto">
          <a:xfrm>
            <a:off x="0" y="6295430"/>
            <a:ext cx="660797"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r>
              <a:rPr lang="en-US" sz="2500" dirty="0">
                <a:solidFill>
                  <a:srgbClr val="FFFFFF"/>
                </a:solidFill>
                <a:latin typeface="Arial Bold" charset="0"/>
                <a:cs typeface="Arial Bold" charset="0"/>
                <a:sym typeface="Arial Bold" charset="0"/>
              </a:rPr>
              <a:t> </a:t>
            </a:r>
            <a:fld id="{2AE1B9E7-01DB-5E49-9D6D-98EF5EDA2783}" type="slidenum">
              <a:rPr lang="en-US" sz="2500" smtClean="0">
                <a:solidFill>
                  <a:srgbClr val="FFFFFF"/>
                </a:solidFill>
                <a:latin typeface="Arial Bold" charset="0"/>
                <a:cs typeface="Arial Bold" charset="0"/>
                <a:sym typeface="Arial Bold" charset="0"/>
              </a:rPr>
              <a:pPr algn="ctr">
                <a:defRPr/>
              </a:pPr>
              <a:t>12</a:t>
            </a:fld>
            <a:endParaRPr lang="en-US" sz="2500" dirty="0">
              <a:solidFill>
                <a:srgbClr val="FFFFFF"/>
              </a:solidFill>
              <a:latin typeface="Arial Bold" charset="0"/>
              <a:cs typeface="Arial Bold" charset="0"/>
              <a:sym typeface="Arial Bold" charset="0"/>
            </a:endParaRPr>
          </a:p>
        </p:txBody>
      </p:sp>
      <p:pic>
        <p:nvPicPr>
          <p:cNvPr id="3051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266" y="252494"/>
            <a:ext cx="8036719" cy="801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307204"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07205"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6868"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819D7D54-E702-6240-9C44-C160B121CDD7}" type="slidenum">
              <a:rPr lang="en-US" sz="2500" smtClean="0">
                <a:solidFill>
                  <a:srgbClr val="FFFFFF"/>
                </a:solidFill>
                <a:latin typeface="Arial Bold" charset="0"/>
                <a:cs typeface="Arial Bold" charset="0"/>
                <a:sym typeface="Arial Bold" charset="0"/>
              </a:rPr>
              <a:pPr algn="ctr">
                <a:defRPr/>
              </a:pPr>
              <a:t>13</a:t>
            </a:fld>
            <a:endParaRPr lang="en-US" sz="2500" dirty="0">
              <a:solidFill>
                <a:srgbClr val="FFFFFF"/>
              </a:solidFill>
              <a:latin typeface="Arial Bold" charset="0"/>
              <a:cs typeface="Arial Bold" charset="0"/>
              <a:sym typeface="Arial Bold" charset="0"/>
            </a:endParaRPr>
          </a:p>
        </p:txBody>
      </p:sp>
      <p:sp>
        <p:nvSpPr>
          <p:cNvPr id="6" name="TextBox 5"/>
          <p:cNvSpPr txBox="1"/>
          <p:nvPr/>
        </p:nvSpPr>
        <p:spPr>
          <a:xfrm>
            <a:off x="1089422" y="803673"/>
            <a:ext cx="7125891" cy="1172915"/>
          </a:xfrm>
          <a:prstGeom prst="rect">
            <a:avLst/>
          </a:prstGeom>
          <a:noFill/>
        </p:spPr>
        <p:txBody>
          <a:bodyPr wrap="square" lIns="64291" tIns="32146" rIns="64291" bIns="32146" rtlCol="0">
            <a:spAutoFit/>
          </a:bodyPr>
          <a:lstStyle/>
          <a:p>
            <a:r>
              <a:rPr lang="en-US" dirty="0"/>
              <a:t>               Main Menu-Home Screen</a:t>
            </a:r>
          </a:p>
          <a:p>
            <a:endParaRPr lang="en-US" dirty="0"/>
          </a:p>
          <a:p>
            <a:endParaRPr lang="en-US" dirty="0"/>
          </a:p>
          <a:p>
            <a:endParaRPr lang="en-US" dirty="0"/>
          </a:p>
        </p:txBody>
      </p:sp>
      <p:sp>
        <p:nvSpPr>
          <p:cNvPr id="7" name="TextBox 6"/>
          <p:cNvSpPr txBox="1"/>
          <p:nvPr/>
        </p:nvSpPr>
        <p:spPr>
          <a:xfrm>
            <a:off x="1143000" y="1090797"/>
            <a:ext cx="6750844" cy="4835456"/>
          </a:xfrm>
          <a:prstGeom prst="rect">
            <a:avLst/>
          </a:prstGeom>
          <a:noFill/>
        </p:spPr>
        <p:txBody>
          <a:bodyPr wrap="square" lIns="64291" tIns="32146" rIns="64291" bIns="32146" rtlCol="0">
            <a:spAutoFit/>
          </a:bodyPr>
          <a:lstStyle/>
          <a:p>
            <a:endParaRPr lang="en-US" sz="1700" dirty="0"/>
          </a:p>
          <a:p>
            <a:r>
              <a:rPr lang="en-US" sz="1700" dirty="0"/>
              <a:t>When Spot is powered on, the main menu or “Home Screen” will appear.  If Spot is connected to a network, the network name and IP address will be visible in the upper left corner in the black bar.</a:t>
            </a:r>
          </a:p>
          <a:p>
            <a:endParaRPr lang="en-US" sz="600" dirty="0"/>
          </a:p>
          <a:p>
            <a:r>
              <a:rPr lang="en-US" sz="2200" b="1" dirty="0"/>
              <a:t>3 Data Entry Options</a:t>
            </a:r>
          </a:p>
          <a:p>
            <a:endParaRPr lang="en-US" sz="600" b="1" dirty="0"/>
          </a:p>
          <a:p>
            <a:r>
              <a:rPr lang="en-US" sz="2000" b="1" dirty="0"/>
              <a:t>1.  Start:  </a:t>
            </a:r>
            <a:r>
              <a:rPr lang="en-US" sz="1700" dirty="0"/>
              <a:t>To begin the data entry and screening process, select the START button, this will allow you to:</a:t>
            </a:r>
          </a:p>
          <a:p>
            <a:pPr marL="321457" indent="-321457">
              <a:buFont typeface="Arial"/>
              <a:buChar char="•"/>
            </a:pPr>
            <a:r>
              <a:rPr lang="en-US" sz="1700" dirty="0"/>
              <a:t>Enter subject information (ID, first and last </a:t>
            </a:r>
            <a:r>
              <a:rPr lang="en-US" sz="1700" dirty="0" err="1"/>
              <a:t>name,gender</a:t>
            </a:r>
            <a:r>
              <a:rPr lang="en-US" sz="1700" dirty="0"/>
              <a:t>, and age/DOB)  * Age or DOB is required to screen.  Somewhat time consuming</a:t>
            </a:r>
          </a:p>
          <a:p>
            <a:endParaRPr lang="en-US" sz="600" b="1" dirty="0"/>
          </a:p>
          <a:p>
            <a:r>
              <a:rPr lang="en-US" sz="2000" b="1" dirty="0"/>
              <a:t>2.  Instant Screening: </a:t>
            </a:r>
            <a:r>
              <a:rPr lang="en-US" sz="1700" dirty="0"/>
              <a:t>To begin instant screening, with no personal subject data, select an age range on the Home screen.  You can enter data after screening if desired.</a:t>
            </a:r>
          </a:p>
          <a:p>
            <a:endParaRPr lang="en-US" sz="600" b="1" dirty="0"/>
          </a:p>
          <a:p>
            <a:r>
              <a:rPr lang="en-US" sz="2000" b="1" dirty="0"/>
              <a:t>3.  Select from Queue: </a:t>
            </a:r>
            <a:r>
              <a:rPr lang="en-US" sz="1700" dirty="0"/>
              <a:t>Subject data can be preloaded prior to testing (USB).</a:t>
            </a:r>
          </a:p>
          <a:p>
            <a:endParaRPr lang="en-US" sz="1700" b="1" dirty="0"/>
          </a:p>
          <a:p>
            <a:endParaRPr lang="en-US" sz="1700" b="1"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23" y="0"/>
            <a:ext cx="7920633" cy="1607344"/>
          </a:xfrm>
        </p:spPr>
        <p:txBody>
          <a:bodyPr/>
          <a:lstStyle/>
          <a:p>
            <a:r>
              <a:rPr lang="en-US" dirty="0"/>
              <a:t>	         3 Data Entry Option Screens</a:t>
            </a:r>
          </a:p>
        </p:txBody>
      </p:sp>
      <p:sp>
        <p:nvSpPr>
          <p:cNvPr id="4" name="Slide Number Placeholder 3"/>
          <p:cNvSpPr>
            <a:spLocks noGrp="1"/>
          </p:cNvSpPr>
          <p:nvPr>
            <p:ph type="sldNum" sz="quarter" idx="10"/>
          </p:nvPr>
        </p:nvSpPr>
        <p:spPr/>
        <p:txBody>
          <a:bodyPr/>
          <a:lstStyle/>
          <a:p>
            <a:pPr>
              <a:defRPr/>
            </a:pPr>
            <a:fld id="{CEF59A1C-D581-5349-8FA3-07821DD5EC31}" type="slidenum">
              <a:rPr lang="en-US" smtClean="0"/>
              <a:pPr>
                <a:defRPr/>
              </a:pPr>
              <a:t>14</a:t>
            </a:fld>
            <a:endParaRPr lang="en-US"/>
          </a:p>
        </p:txBody>
      </p:sp>
      <p:grpSp>
        <p:nvGrpSpPr>
          <p:cNvPr id="3" name="Group 3"/>
          <p:cNvGrpSpPr>
            <a:grpSpLocks/>
          </p:cNvGrpSpPr>
          <p:nvPr/>
        </p:nvGrpSpPr>
        <p:grpSpPr bwMode="auto">
          <a:xfrm>
            <a:off x="0" y="0"/>
            <a:ext cx="3196828" cy="6858000"/>
            <a:chOff x="0" y="0"/>
            <a:chExt cx="2864" cy="6144"/>
          </a:xfrm>
        </p:grpSpPr>
        <p:sp>
          <p:nvSpPr>
            <p:cNvPr id="7"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8"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 name="TextBox 4"/>
          <p:cNvSpPr txBox="1"/>
          <p:nvPr/>
        </p:nvSpPr>
        <p:spPr>
          <a:xfrm>
            <a:off x="-196453" y="6296393"/>
            <a:ext cx="964406" cy="454451"/>
          </a:xfrm>
          <a:prstGeom prst="rect">
            <a:avLst/>
          </a:prstGeom>
          <a:noFill/>
        </p:spPr>
        <p:txBody>
          <a:bodyPr wrap="square" lIns="64291" tIns="32146" rIns="64291" bIns="32146" rtlCol="0">
            <a:spAutoFit/>
          </a:bodyPr>
          <a:lstStyle/>
          <a:p>
            <a:r>
              <a:rPr lang="en-US" sz="2500" dirty="0">
                <a:solidFill>
                  <a:schemeClr val="bg1"/>
                </a:solidFill>
              </a:rPr>
              <a:t>    10</a:t>
            </a:r>
          </a:p>
        </p:txBody>
      </p:sp>
      <p:sp>
        <p:nvSpPr>
          <p:cNvPr id="10" name="Rectangle 9"/>
          <p:cNvSpPr/>
          <p:nvPr/>
        </p:nvSpPr>
        <p:spPr>
          <a:xfrm>
            <a:off x="2869240" y="3190954"/>
            <a:ext cx="129838" cy="341919"/>
          </a:xfrm>
          <a:prstGeom prst="rect">
            <a:avLst/>
          </a:prstGeom>
        </p:spPr>
        <p:txBody>
          <a:bodyPr wrap="none" lIns="64291" tIns="32146" rIns="64291" bIns="32146">
            <a:spAutoFit/>
          </a:bodyPr>
          <a:lstStyle/>
          <a:p>
            <a:r>
              <a:rPr lang="en-US" dirty="0"/>
              <a:t> </a:t>
            </a:r>
          </a:p>
        </p:txBody>
      </p:sp>
      <p:pic>
        <p:nvPicPr>
          <p:cNvPr id="11" name="Picture 3"/>
          <p:cNvPicPr>
            <a:picLocks noGrp="1" noChangeAspect="1" noChangeArrowheads="1"/>
          </p:cNvPicPr>
          <p:nvPr>
            <p:ph idx="1"/>
          </p:nvPr>
        </p:nvPicPr>
        <p:blipFill>
          <a:blip r:embed="rId3"/>
          <a:srcRect t="3799" b="3799"/>
          <a:stretch>
            <a:fillRect/>
          </a:stretch>
        </p:blipFill>
        <p:spPr bwMode="auto">
          <a:xfrm>
            <a:off x="839391" y="2143125"/>
            <a:ext cx="7965281" cy="4650652"/>
          </a:xfrm>
          <a:prstGeom prst="rect">
            <a:avLst/>
          </a:prstGeom>
          <a:noFill/>
          <a:ln w="9525">
            <a:noFill/>
            <a:miter lim="800000"/>
            <a:headEnd/>
            <a:tailEnd/>
          </a:ln>
          <a:effectLst/>
        </p:spPr>
      </p:pic>
    </p:spTree>
    <p:extLst>
      <p:ext uri="{BB962C8B-B14F-4D97-AF65-F5344CB8AC3E}">
        <p14:creationId xmlns:p14="http://schemas.microsoft.com/office/powerpoint/2010/main" val="24400407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309252"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09253"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8916"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B4D45AF8-EE1B-424E-B46A-B7F2326A9D7B}" type="slidenum">
              <a:rPr lang="en-US" sz="2500" smtClean="0">
                <a:solidFill>
                  <a:srgbClr val="FFFFFF"/>
                </a:solidFill>
                <a:latin typeface="Arial Bold" charset="0"/>
                <a:cs typeface="Arial Bold" charset="0"/>
                <a:sym typeface="Arial Bold" charset="0"/>
              </a:rPr>
              <a:pPr algn="ctr">
                <a:defRPr/>
              </a:pPr>
              <a:t>15</a:t>
            </a:fld>
            <a:endParaRPr lang="en-US" sz="2500" dirty="0">
              <a:solidFill>
                <a:srgbClr val="FFFFFF"/>
              </a:solidFill>
              <a:latin typeface="Arial Bold" charset="0"/>
              <a:cs typeface="Arial Bold" charset="0"/>
              <a:sym typeface="Arial Bold" charset="0"/>
            </a:endParaRPr>
          </a:p>
        </p:txBody>
      </p:sp>
      <p:pic>
        <p:nvPicPr>
          <p:cNvPr id="3092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9" y="160735"/>
            <a:ext cx="8411766" cy="700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0" y="0"/>
            <a:ext cx="3196828" cy="6858000"/>
            <a:chOff x="0" y="0"/>
            <a:chExt cx="2864" cy="6144"/>
          </a:xfrm>
        </p:grpSpPr>
        <p:sp>
          <p:nvSpPr>
            <p:cNvPr id="309252"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09253"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8916"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B4D45AF8-EE1B-424E-B46A-B7F2326A9D7B}" type="slidenum">
              <a:rPr lang="en-US" sz="2500" smtClean="0">
                <a:solidFill>
                  <a:srgbClr val="FFFFFF"/>
                </a:solidFill>
                <a:latin typeface="Arial Bold" charset="0"/>
                <a:cs typeface="Arial Bold" charset="0"/>
                <a:sym typeface="Arial Bold" charset="0"/>
              </a:rPr>
              <a:pPr algn="ctr">
                <a:defRPr/>
              </a:pPr>
              <a:t>16</a:t>
            </a:fld>
            <a:endParaRPr lang="en-US" sz="2500" dirty="0">
              <a:solidFill>
                <a:srgbClr val="FFFFFF"/>
              </a:solidFill>
              <a:latin typeface="Arial Bold" charset="0"/>
              <a:cs typeface="Arial Bold" charset="0"/>
              <a:sym typeface="Arial Bold" charset="0"/>
            </a:endParaRPr>
          </a:p>
        </p:txBody>
      </p:sp>
      <p:pic>
        <p:nvPicPr>
          <p:cNvPr id="7" name="Picture 6"/>
          <p:cNvPicPr>
            <a:picLocks noChangeAspect="1"/>
          </p:cNvPicPr>
          <p:nvPr/>
        </p:nvPicPr>
        <p:blipFill>
          <a:blip r:embed="rId3"/>
          <a:stretch>
            <a:fillRect/>
          </a:stretch>
        </p:blipFill>
        <p:spPr>
          <a:xfrm>
            <a:off x="928688" y="1500187"/>
            <a:ext cx="4762500" cy="5072919"/>
          </a:xfrm>
          <a:prstGeom prst="rect">
            <a:avLst/>
          </a:prstGeom>
        </p:spPr>
      </p:pic>
      <p:pic>
        <p:nvPicPr>
          <p:cNvPr id="8" name="Picture 7"/>
          <p:cNvPicPr>
            <a:picLocks noChangeAspect="1"/>
          </p:cNvPicPr>
          <p:nvPr/>
        </p:nvPicPr>
        <p:blipFill>
          <a:blip r:embed="rId4"/>
          <a:stretch>
            <a:fillRect/>
          </a:stretch>
        </p:blipFill>
        <p:spPr>
          <a:xfrm>
            <a:off x="5697141" y="1875235"/>
            <a:ext cx="3085703" cy="4065524"/>
          </a:xfrm>
          <a:prstGeom prst="rect">
            <a:avLst/>
          </a:prstGeom>
        </p:spPr>
      </p:pic>
      <p:sp>
        <p:nvSpPr>
          <p:cNvPr id="2" name="TextBox 1"/>
          <p:cNvSpPr txBox="1"/>
          <p:nvPr/>
        </p:nvSpPr>
        <p:spPr>
          <a:xfrm>
            <a:off x="1732359" y="1017984"/>
            <a:ext cx="6215063" cy="341919"/>
          </a:xfrm>
          <a:prstGeom prst="rect">
            <a:avLst/>
          </a:prstGeom>
          <a:noFill/>
        </p:spPr>
        <p:txBody>
          <a:bodyPr wrap="square" lIns="64291" tIns="32146" rIns="64291" bIns="32146" rtlCol="0">
            <a:spAutoFit/>
          </a:bodyPr>
          <a:lstStyle/>
          <a:p>
            <a:pPr algn="ctr"/>
            <a:r>
              <a:rPr lang="en-US" dirty="0"/>
              <a:t>Printed Results </a:t>
            </a:r>
          </a:p>
        </p:txBody>
      </p:sp>
    </p:spTree>
    <p:extLst>
      <p:ext uri="{BB962C8B-B14F-4D97-AF65-F5344CB8AC3E}">
        <p14:creationId xmlns:p14="http://schemas.microsoft.com/office/powerpoint/2010/main" val="13516555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312325"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12326"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1988"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A624C4B9-CF0A-5A45-8315-86766A08BBAE}" type="slidenum">
              <a:rPr lang="en-US" sz="2500" smtClean="0">
                <a:solidFill>
                  <a:srgbClr val="FFFFFF"/>
                </a:solidFill>
                <a:latin typeface="Arial Bold" charset="0"/>
                <a:cs typeface="Arial Bold" charset="0"/>
                <a:sym typeface="Arial Bold" charset="0"/>
              </a:rPr>
              <a:pPr algn="ctr">
                <a:defRPr/>
              </a:pPr>
              <a:t>17</a:t>
            </a:fld>
            <a:endParaRPr lang="en-US" sz="2500" dirty="0">
              <a:solidFill>
                <a:srgbClr val="FFFFFF"/>
              </a:solidFill>
              <a:latin typeface="Arial Bold" charset="0"/>
              <a:cs typeface="Arial Bold" charset="0"/>
              <a:sym typeface="Arial Bold" charset="0"/>
            </a:endParaRPr>
          </a:p>
        </p:txBody>
      </p:sp>
      <p:sp>
        <p:nvSpPr>
          <p:cNvPr id="41989" name="Rectangle 5"/>
          <p:cNvSpPr>
            <a:spLocks noGrp="1" noChangeArrowheads="1"/>
          </p:cNvSpPr>
          <p:nvPr>
            <p:ph type="title"/>
          </p:nvPr>
        </p:nvSpPr>
        <p:spPr>
          <a:xfrm>
            <a:off x="759023" y="0"/>
            <a:ext cx="7920633" cy="1393031"/>
          </a:xfrm>
        </p:spPr>
        <p:txBody>
          <a:bodyPr rIns="116994"/>
          <a:lstStyle/>
          <a:p>
            <a:pPr marL="40182">
              <a:defRPr/>
            </a:pPr>
            <a:r>
              <a:rPr lang="en-US" dirty="0"/>
              <a:t>                    Helpful Hints</a:t>
            </a:r>
          </a:p>
        </p:txBody>
      </p:sp>
      <p:sp>
        <p:nvSpPr>
          <p:cNvPr id="41990" name="Rectangle 6"/>
          <p:cNvSpPr>
            <a:spLocks noGrp="1" noChangeArrowheads="1"/>
          </p:cNvSpPr>
          <p:nvPr>
            <p:ph type="body" idx="1"/>
          </p:nvPr>
        </p:nvSpPr>
        <p:spPr>
          <a:xfrm>
            <a:off x="839391" y="1500187"/>
            <a:ext cx="7692926" cy="5357813"/>
          </a:xfrm>
        </p:spPr>
        <p:txBody>
          <a:bodyPr rIns="116994"/>
          <a:lstStyle/>
          <a:p>
            <a:pPr eaLnBrk="1" hangingPunct="1">
              <a:defRPr/>
            </a:pPr>
            <a:r>
              <a:rPr lang="en-US" dirty="0"/>
              <a:t>How to get best results from screenings:</a:t>
            </a:r>
          </a:p>
          <a:p>
            <a:pPr marL="550273" lvl="1">
              <a:defRPr/>
            </a:pPr>
            <a:r>
              <a:rPr lang="en-US" sz="1100" b="1" dirty="0"/>
              <a:t>Distance to shoot from </a:t>
            </a:r>
            <a:r>
              <a:rPr lang="en-US" sz="1100" dirty="0"/>
              <a:t>– </a:t>
            </a:r>
          </a:p>
          <a:p>
            <a:pPr marL="831548" lvl="2">
              <a:defRPr/>
            </a:pPr>
            <a:r>
              <a:rPr lang="en-US" sz="1100" dirty="0"/>
              <a:t>1 meter (a little over one yard from patients eyes, </a:t>
            </a:r>
            <a:r>
              <a:rPr lang="en-US" sz="1100" b="1" dirty="0"/>
              <a:t>3.3 feet</a:t>
            </a:r>
            <a:r>
              <a:rPr lang="en-US" sz="1100" dirty="0"/>
              <a:t>).</a:t>
            </a:r>
          </a:p>
          <a:p>
            <a:pPr marL="831548" lvl="2">
              <a:defRPr/>
            </a:pPr>
            <a:r>
              <a:rPr lang="en-US" sz="1100" dirty="0"/>
              <a:t>The child may sit in the parents lap if they are more comfortable doing so.</a:t>
            </a:r>
          </a:p>
          <a:p>
            <a:pPr marL="550273" lvl="1">
              <a:defRPr/>
            </a:pPr>
            <a:r>
              <a:rPr lang="en-US" sz="1100" b="1" dirty="0"/>
              <a:t>Lighting; Dim is best </a:t>
            </a:r>
            <a:r>
              <a:rPr lang="en-US" sz="1100" dirty="0"/>
              <a:t>– </a:t>
            </a:r>
          </a:p>
          <a:p>
            <a:pPr marL="831548" lvl="2">
              <a:defRPr/>
            </a:pPr>
            <a:r>
              <a:rPr lang="en-US" sz="1100" dirty="0"/>
              <a:t>It is very important to have minimal to no direct bright lights, this includes sunlight and fluorescent lights.</a:t>
            </a:r>
          </a:p>
          <a:p>
            <a:pPr marL="831548" lvl="2">
              <a:defRPr/>
            </a:pPr>
            <a:r>
              <a:rPr lang="en-US" sz="1100" dirty="0"/>
              <a:t>Try using sunglasses when pupils are too small. First try screening through them, if that doesn’t work remove the glasses and try again without them</a:t>
            </a:r>
          </a:p>
          <a:p>
            <a:pPr marL="831548" lvl="2">
              <a:defRPr/>
            </a:pPr>
            <a:r>
              <a:rPr lang="en-US" sz="1100" dirty="0"/>
              <a:t>The pupils need to be between 4-9mm to capture a screening.  If the pupils are too small you will need to reduce the light in the room, if they are too large you can introduce light for the opposite effect</a:t>
            </a:r>
          </a:p>
          <a:p>
            <a:pPr marL="550273" lvl="1">
              <a:defRPr/>
            </a:pPr>
            <a:r>
              <a:rPr lang="en-US" sz="1100" b="1" dirty="0"/>
              <a:t>Technician</a:t>
            </a:r>
            <a:r>
              <a:rPr lang="en-US" sz="1100" dirty="0"/>
              <a:t> stance when screening – </a:t>
            </a:r>
          </a:p>
          <a:p>
            <a:pPr marL="831548" lvl="2">
              <a:defRPr/>
            </a:pPr>
            <a:r>
              <a:rPr lang="en-US" sz="1100" dirty="0"/>
              <a:t>Keep handheld </a:t>
            </a:r>
            <a:r>
              <a:rPr lang="en-US" sz="1100" b="1" dirty="0"/>
              <a:t>device at </a:t>
            </a:r>
            <a:r>
              <a:rPr lang="ja-JP" altLang="en-US" sz="1100" b="1" dirty="0">
                <a:latin typeface="Arial"/>
              </a:rPr>
              <a:t>“</a:t>
            </a:r>
            <a:r>
              <a:rPr lang="en-US" sz="1100" b="1" dirty="0"/>
              <a:t>eye</a:t>
            </a:r>
            <a:r>
              <a:rPr lang="ja-JP" altLang="en-US" sz="1100" b="1" dirty="0">
                <a:latin typeface="Arial"/>
              </a:rPr>
              <a:t>”</a:t>
            </a:r>
            <a:r>
              <a:rPr lang="en-US" sz="1100" b="1" dirty="0"/>
              <a:t> level with the patients eye</a:t>
            </a:r>
            <a:r>
              <a:rPr lang="ja-JP" altLang="en-US" sz="1100" b="1" dirty="0">
                <a:latin typeface="Arial"/>
              </a:rPr>
              <a:t>’</a:t>
            </a:r>
            <a:r>
              <a:rPr lang="en-US" sz="1100" b="1" dirty="0"/>
              <a:t>s </a:t>
            </a:r>
            <a:r>
              <a:rPr lang="en-US" sz="1100" dirty="0"/>
              <a:t>– not above or below so as to get the most accurate reading</a:t>
            </a:r>
          </a:p>
          <a:p>
            <a:pPr marL="831548" lvl="2">
              <a:defRPr/>
            </a:pPr>
            <a:r>
              <a:rPr lang="en-US" sz="1100" dirty="0"/>
              <a:t>The ideal screening position </a:t>
            </a:r>
            <a:r>
              <a:rPr lang="en-US" sz="1100" b="1" dirty="0"/>
              <a:t>is standing up with one foot slightly ahead of the other</a:t>
            </a:r>
            <a:r>
              <a:rPr lang="en-US" sz="1100" dirty="0"/>
              <a:t>.  This will also the screener to gently move in or out to reach the correct screening distance.</a:t>
            </a:r>
          </a:p>
          <a:p>
            <a:pPr marL="550273" lvl="1">
              <a:defRPr/>
            </a:pPr>
            <a:r>
              <a:rPr lang="en-US" sz="1100" b="1" dirty="0"/>
              <a:t>Distractions to a minimum </a:t>
            </a:r>
            <a:r>
              <a:rPr lang="en-US" sz="1100" dirty="0"/>
              <a:t>– </a:t>
            </a:r>
          </a:p>
          <a:p>
            <a:pPr marL="831548" lvl="2">
              <a:defRPr/>
            </a:pPr>
            <a:r>
              <a:rPr lang="en-US" sz="1100" dirty="0"/>
              <a:t>Minimize all external distractions so that the child will watch the handheld device and their eyes will be focused straight ahead.</a:t>
            </a:r>
          </a:p>
          <a:p>
            <a:pPr marL="831548" lvl="2">
              <a:defRPr/>
            </a:pPr>
            <a:r>
              <a:rPr lang="en-US" sz="1100" dirty="0"/>
              <a:t>Create a </a:t>
            </a:r>
            <a:r>
              <a:rPr lang="ja-JP" altLang="en-US" sz="1100" dirty="0">
                <a:latin typeface="Arial"/>
              </a:rPr>
              <a:t>“</a:t>
            </a:r>
            <a:r>
              <a:rPr lang="en-US" sz="1100" dirty="0"/>
              <a:t>quite zone</a:t>
            </a:r>
            <a:r>
              <a:rPr lang="ja-JP" altLang="en-US" sz="1100" dirty="0">
                <a:latin typeface="Arial"/>
              </a:rPr>
              <a:t>”</a:t>
            </a:r>
            <a:r>
              <a:rPr lang="en-US" sz="1100" dirty="0"/>
              <a:t>.</a:t>
            </a:r>
          </a:p>
          <a:p>
            <a:pPr marL="550273" lvl="1">
              <a:defRPr/>
            </a:pPr>
            <a:r>
              <a:rPr lang="en-US" sz="1100" dirty="0"/>
              <a:t>Patients/Childs </a:t>
            </a:r>
            <a:r>
              <a:rPr lang="en-US" sz="1100" b="1" dirty="0"/>
              <a:t>head angle </a:t>
            </a:r>
            <a:r>
              <a:rPr lang="en-US" sz="1100" dirty="0"/>
              <a:t>– </a:t>
            </a:r>
          </a:p>
          <a:p>
            <a:pPr marL="831548" lvl="2">
              <a:defRPr/>
            </a:pPr>
            <a:r>
              <a:rPr lang="en-US" sz="1100" dirty="0"/>
              <a:t>it is best to have the child</a:t>
            </a:r>
            <a:r>
              <a:rPr lang="ja-JP" altLang="en-US" sz="1100" dirty="0">
                <a:latin typeface="Arial"/>
              </a:rPr>
              <a:t>’</a:t>
            </a:r>
            <a:r>
              <a:rPr lang="en-US" sz="1100" dirty="0"/>
              <a:t>s head squarely faced toward the handheld device and not angled.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315397"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15398"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45060"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3F681FE6-65EF-934D-9CD1-232684A3652C}" type="slidenum">
              <a:rPr lang="en-US" sz="2500" smtClean="0">
                <a:solidFill>
                  <a:srgbClr val="FFFFFF"/>
                </a:solidFill>
                <a:latin typeface="Arial Bold" charset="0"/>
                <a:cs typeface="Arial Bold" charset="0"/>
                <a:sym typeface="Arial Bold" charset="0"/>
              </a:rPr>
              <a:pPr algn="ctr">
                <a:defRPr/>
              </a:pPr>
              <a:t>18</a:t>
            </a:fld>
            <a:endParaRPr lang="en-US" sz="2500" dirty="0">
              <a:solidFill>
                <a:srgbClr val="FFFFFF"/>
              </a:solidFill>
              <a:latin typeface="Arial Bold" charset="0"/>
              <a:cs typeface="Arial Bold" charset="0"/>
              <a:sym typeface="Arial Bold" charset="0"/>
            </a:endParaRPr>
          </a:p>
        </p:txBody>
      </p:sp>
      <p:sp>
        <p:nvSpPr>
          <p:cNvPr id="45061" name="Rectangle 5"/>
          <p:cNvSpPr>
            <a:spLocks noGrp="1" noChangeArrowheads="1"/>
          </p:cNvSpPr>
          <p:nvPr>
            <p:ph type="title"/>
          </p:nvPr>
        </p:nvSpPr>
        <p:spPr/>
        <p:txBody>
          <a:bodyPr rIns="116994">
            <a:normAutofit fontScale="90000"/>
          </a:bodyPr>
          <a:lstStyle/>
          <a:p>
            <a:pPr marL="40182">
              <a:defRPr/>
            </a:pPr>
            <a:r>
              <a:rPr lang="en-US" sz="3100" dirty="0"/>
              <a:t>                     Interpreting Results</a:t>
            </a:r>
            <a:br>
              <a:rPr lang="en-US" dirty="0"/>
            </a:br>
            <a:endParaRPr lang="en-US" dirty="0"/>
          </a:p>
        </p:txBody>
      </p:sp>
      <p:sp>
        <p:nvSpPr>
          <p:cNvPr id="45062" name="Rectangle 6"/>
          <p:cNvSpPr>
            <a:spLocks noGrp="1" noChangeArrowheads="1"/>
          </p:cNvSpPr>
          <p:nvPr>
            <p:ph type="body" idx="1"/>
          </p:nvPr>
        </p:nvSpPr>
        <p:spPr>
          <a:xfrm>
            <a:off x="839391" y="1768078"/>
            <a:ext cx="7692926" cy="5089922"/>
          </a:xfrm>
        </p:spPr>
        <p:txBody>
          <a:bodyPr rIns="116994"/>
          <a:lstStyle/>
          <a:p>
            <a:pPr marL="382847" indent="-342665">
              <a:buNone/>
              <a:defRPr/>
            </a:pPr>
            <a:r>
              <a:rPr lang="en-US" sz="1500" dirty="0">
                <a:solidFill>
                  <a:schemeClr val="accent5">
                    <a:lumMod val="75000"/>
                  </a:schemeClr>
                </a:solidFill>
                <a:latin typeface="Arial Bold" charset="0"/>
                <a:cs typeface="Arial Bold" charset="0"/>
                <a:sym typeface="Arial Bold" charset="0"/>
              </a:rPr>
              <a:t>Screening Complete  (All measurements in range)</a:t>
            </a:r>
            <a:endParaRPr lang="en-US" sz="1500" dirty="0">
              <a:solidFill>
                <a:schemeClr val="accent5">
                  <a:lumMod val="75000"/>
                </a:schemeClr>
              </a:solidFill>
              <a:latin typeface="Arial Bold" charset="0"/>
              <a:ea typeface="ヒラギノ角ゴ ProN W6" charset="0"/>
              <a:cs typeface="ヒラギノ角ゴ ProN W6" charset="0"/>
              <a:sym typeface="Arial Bold" charset="0"/>
            </a:endParaRPr>
          </a:p>
          <a:p>
            <a:pPr marL="550273" lvl="1">
              <a:defRPr/>
            </a:pPr>
            <a:r>
              <a:rPr lang="en-US" sz="1500" dirty="0"/>
              <a:t>All readings are below criteria thresholds and the child does not require follow-up care</a:t>
            </a:r>
          </a:p>
          <a:p>
            <a:pPr marL="550273" lvl="1">
              <a:defRPr/>
            </a:pPr>
            <a:endParaRPr lang="en-US" sz="1500" dirty="0"/>
          </a:p>
          <a:p>
            <a:pPr marL="382847" indent="-342665">
              <a:buNone/>
              <a:defRPr/>
            </a:pPr>
            <a:r>
              <a:rPr lang="en-US" sz="1500" dirty="0">
                <a:solidFill>
                  <a:srgbClr val="D90B00"/>
                </a:solidFill>
                <a:latin typeface="Arial Bold" charset="0"/>
                <a:cs typeface="Arial Bold" charset="0"/>
                <a:sym typeface="Arial Bold" charset="0"/>
              </a:rPr>
              <a:t>Complete Eye Exam Recommended </a:t>
            </a:r>
            <a:endParaRPr lang="en-US" sz="1500" dirty="0">
              <a:solidFill>
                <a:srgbClr val="D90B00"/>
              </a:solidFill>
              <a:latin typeface="Arial Bold" charset="0"/>
              <a:ea typeface="ヒラギノ角ゴ ProN W6" charset="0"/>
              <a:cs typeface="ヒラギノ角ゴ ProN W6" charset="0"/>
              <a:sym typeface="Arial Bold" charset="0"/>
            </a:endParaRPr>
          </a:p>
          <a:p>
            <a:pPr marL="550273" lvl="1">
              <a:defRPr/>
            </a:pPr>
            <a:r>
              <a:rPr lang="en-US" sz="1500" dirty="0"/>
              <a:t>One or more readings are above criteria thresholds and should therefor be referred for follow-up care by an eye care specialist</a:t>
            </a:r>
          </a:p>
          <a:p>
            <a:pPr marL="550273" lvl="1">
              <a:defRPr/>
            </a:pPr>
            <a:endParaRPr lang="en-US" sz="1500" dirty="0"/>
          </a:p>
          <a:p>
            <a:pPr marL="550273" lvl="1">
              <a:buNone/>
              <a:defRPr/>
            </a:pPr>
            <a:r>
              <a:rPr lang="en-US" sz="2000" b="1" i="1" u="sng" dirty="0">
                <a:solidFill>
                  <a:srgbClr val="FF0000"/>
                </a:solidFill>
                <a:latin typeface="Arial Bold" charset="0"/>
                <a:cs typeface="Arial Bold" charset="0"/>
                <a:sym typeface="Arial Bold" charset="0"/>
              </a:rPr>
              <a:t>Lions should not diagnose a patient </a:t>
            </a:r>
            <a:r>
              <a:rPr lang="en-US" sz="1700" dirty="0">
                <a:latin typeface="Arial Bold" charset="0"/>
                <a:cs typeface="Arial Bold" charset="0"/>
                <a:sym typeface="Arial Bold" charset="0"/>
              </a:rPr>
              <a:t>when a </a:t>
            </a:r>
            <a:r>
              <a:rPr lang="ja-JP" altLang="en-US" sz="1700" dirty="0">
                <a:latin typeface="Arial"/>
                <a:cs typeface="Arial Bold" charset="0"/>
                <a:sym typeface="Arial Bold" charset="0"/>
              </a:rPr>
              <a:t>“</a:t>
            </a:r>
            <a:r>
              <a:rPr lang="en-US" sz="1700" dirty="0">
                <a:latin typeface="Arial Bold" charset="0"/>
                <a:cs typeface="Arial Bold" charset="0"/>
                <a:sym typeface="Arial Bold" charset="0"/>
              </a:rPr>
              <a:t>Complete Eye Exam Recommended</a:t>
            </a:r>
            <a:r>
              <a:rPr lang="ja-JP" altLang="en-US" sz="1700" dirty="0">
                <a:latin typeface="Arial"/>
                <a:cs typeface="Arial Bold" charset="0"/>
                <a:sym typeface="Arial Bold" charset="0"/>
              </a:rPr>
              <a:t>”</a:t>
            </a:r>
            <a:r>
              <a:rPr lang="en-US" sz="1700" dirty="0">
                <a:latin typeface="Arial Bold" charset="0"/>
                <a:cs typeface="Arial Bold" charset="0"/>
                <a:sym typeface="Arial Bold" charset="0"/>
              </a:rPr>
              <a:t> occurs:</a:t>
            </a:r>
            <a:endParaRPr lang="en-US" sz="1700" dirty="0">
              <a:latin typeface="Arial Bold" charset="0"/>
              <a:ea typeface="ヒラギノ角ゴ ProN W6" charset="0"/>
              <a:cs typeface="ヒラギノ角ゴ ProN W6" charset="0"/>
              <a:sym typeface="Arial Bold" charset="0"/>
            </a:endParaRPr>
          </a:p>
          <a:p>
            <a:pPr marL="831548" lvl="2">
              <a:defRPr/>
            </a:pPr>
            <a:r>
              <a:rPr lang="en-US" sz="1700" b="1" dirty="0"/>
              <a:t>Only the doctor should interpret the results if they feel comfortable doing so – this is a screening tool only and the vision diagnosis should be left up to the eye specialist.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319493"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19494"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0180"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F197194E-8F8E-6D4D-A6BC-E0201741A74D}" type="slidenum">
              <a:rPr lang="en-US" sz="2500" smtClean="0">
                <a:solidFill>
                  <a:srgbClr val="FFFFFF"/>
                </a:solidFill>
                <a:latin typeface="Arial Bold" charset="0"/>
                <a:cs typeface="Arial Bold" charset="0"/>
                <a:sym typeface="Arial Bold" charset="0"/>
              </a:rPr>
              <a:pPr algn="ctr">
                <a:defRPr/>
              </a:pPr>
              <a:t>19</a:t>
            </a:fld>
            <a:endParaRPr lang="en-US" sz="2500" dirty="0">
              <a:solidFill>
                <a:srgbClr val="FFFFFF"/>
              </a:solidFill>
              <a:latin typeface="Arial Bold" charset="0"/>
              <a:cs typeface="Arial Bold" charset="0"/>
              <a:sym typeface="Arial Bold" charset="0"/>
            </a:endParaRPr>
          </a:p>
        </p:txBody>
      </p:sp>
      <p:sp>
        <p:nvSpPr>
          <p:cNvPr id="50181" name="Rectangle 5"/>
          <p:cNvSpPr>
            <a:spLocks noGrp="1" noChangeArrowheads="1"/>
          </p:cNvSpPr>
          <p:nvPr>
            <p:ph type="title"/>
          </p:nvPr>
        </p:nvSpPr>
        <p:spPr/>
        <p:txBody>
          <a:bodyPr rIns="116994"/>
          <a:lstStyle/>
          <a:p>
            <a:pPr marL="40182">
              <a:defRPr/>
            </a:pPr>
            <a:r>
              <a:rPr lang="en-US" dirty="0"/>
              <a:t>Support		</a:t>
            </a:r>
          </a:p>
        </p:txBody>
      </p:sp>
      <p:sp>
        <p:nvSpPr>
          <p:cNvPr id="50182" name="Rectangle 6"/>
          <p:cNvSpPr>
            <a:spLocks noGrp="1" noChangeArrowheads="1"/>
          </p:cNvSpPr>
          <p:nvPr>
            <p:ph type="body" idx="1"/>
          </p:nvPr>
        </p:nvSpPr>
        <p:spPr>
          <a:xfrm>
            <a:off x="839391" y="1812023"/>
            <a:ext cx="8001000" cy="5045978"/>
          </a:xfrm>
        </p:spPr>
        <p:txBody>
          <a:bodyPr rIns="116994">
            <a:normAutofit lnSpcReduction="10000"/>
          </a:bodyPr>
          <a:lstStyle/>
          <a:p>
            <a:pPr marL="382847" indent="-342665">
              <a:buNone/>
              <a:defRPr/>
            </a:pPr>
            <a:r>
              <a:rPr lang="en-US" sz="2000" dirty="0">
                <a:solidFill>
                  <a:srgbClr val="002060"/>
                </a:solidFill>
              </a:rPr>
              <a:t>Welch Allyn is dedicated to providing the necessary support to ensure a successful vision screening program.  </a:t>
            </a:r>
          </a:p>
          <a:p>
            <a:pPr marL="382847" indent="-342665">
              <a:buNone/>
              <a:defRPr/>
            </a:pPr>
            <a:endParaRPr lang="en-US" sz="2000" dirty="0">
              <a:solidFill>
                <a:srgbClr val="002060"/>
              </a:solidFill>
            </a:endParaRPr>
          </a:p>
          <a:p>
            <a:pPr marL="382847" indent="-342665">
              <a:buNone/>
              <a:defRPr/>
            </a:pPr>
            <a:r>
              <a:rPr lang="en-US" sz="2000" dirty="0">
                <a:solidFill>
                  <a:srgbClr val="002060"/>
                </a:solidFill>
              </a:rPr>
              <a:t>If you are experiencing problems with the Spot Unit during a screening, you may contact the Welch Allyn Technical Support Center at </a:t>
            </a:r>
          </a:p>
          <a:p>
            <a:pPr marL="382847" indent="-342665">
              <a:buNone/>
              <a:defRPr/>
            </a:pPr>
            <a:r>
              <a:rPr lang="en-US" sz="2000" dirty="0">
                <a:solidFill>
                  <a:srgbClr val="002060"/>
                </a:solidFill>
              </a:rPr>
              <a:t>      800-535-6663.  Their office is open Monday through Friday 7 AM to 7PM.  </a:t>
            </a:r>
          </a:p>
          <a:p>
            <a:pPr marL="382847" indent="-342665">
              <a:buNone/>
              <a:defRPr/>
            </a:pPr>
            <a:endParaRPr lang="en-US" sz="2000" dirty="0">
              <a:solidFill>
                <a:srgbClr val="002060"/>
              </a:solidFill>
            </a:endParaRPr>
          </a:p>
          <a:p>
            <a:pPr marL="382847" indent="-342665">
              <a:buNone/>
              <a:defRPr/>
            </a:pPr>
            <a:r>
              <a:rPr lang="en-US" sz="2000" dirty="0">
                <a:solidFill>
                  <a:srgbClr val="002060"/>
                </a:solidFill>
              </a:rPr>
              <a:t>If Welch Allyn is unable to correct the problem with your Spot over the phone, please contact Gary Fuchs at 254-482-0611 or garyfuchs53@yahoo.com.  </a:t>
            </a:r>
            <a:r>
              <a:rPr lang="en-US" sz="2000">
                <a:solidFill>
                  <a:srgbClr val="002060"/>
                </a:solidFill>
              </a:rPr>
              <a:t>He </a:t>
            </a:r>
            <a:r>
              <a:rPr lang="en-US" sz="2000" dirty="0">
                <a:solidFill>
                  <a:srgbClr val="002060"/>
                </a:solidFill>
              </a:rPr>
              <a:t>will make arrangements to have your unit returned for repair and send you the shipping paperwork you need.  When it is repaired, it will be returned directly to the Custodian of that unit.  Please do not try to return the unit yourself, as these units must be returned under the warrantee the District holds with Welch Allyn.  </a:t>
            </a:r>
          </a:p>
          <a:p>
            <a:pPr marL="382847" indent="-342665">
              <a:buNone/>
              <a:defRPr/>
            </a:pPr>
            <a:endParaRPr lang="en-US" dirty="0">
              <a:solidFill>
                <a:srgbClr val="002060"/>
              </a:solidFill>
            </a:endParaRPr>
          </a:p>
          <a:p>
            <a:pPr marL="382847" indent="-342665">
              <a:buNone/>
              <a:defRPr/>
            </a:pPr>
            <a:endParaRPr lang="en-US" dirty="0">
              <a:solidFill>
                <a:srgbClr val="002060"/>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220" y="335182"/>
            <a:ext cx="7543296" cy="1358369"/>
          </a:xfrm>
        </p:spPr>
        <p:txBody>
          <a:bodyPr>
            <a:normAutofit fontScale="90000"/>
          </a:bodyPr>
          <a:lstStyle/>
          <a:p>
            <a:pPr algn="ctr"/>
            <a:r>
              <a:rPr lang="en-US" sz="4800" b="0" dirty="0">
                <a:solidFill>
                  <a:schemeClr val="tx2"/>
                </a:solidFill>
              </a:rPr>
              <a:t>Mission Statement</a:t>
            </a:r>
            <a:br>
              <a:rPr lang="en-US" sz="4800" b="0" dirty="0">
                <a:solidFill>
                  <a:schemeClr val="tx2"/>
                </a:solidFill>
              </a:rPr>
            </a:br>
            <a:endParaRPr lang="en-US" sz="4800" b="0" dirty="0">
              <a:solidFill>
                <a:schemeClr val="tx2"/>
              </a:solidFill>
            </a:endParaRPr>
          </a:p>
        </p:txBody>
      </p:sp>
      <p:sp>
        <p:nvSpPr>
          <p:cNvPr id="3" name="Subtitle 2"/>
          <p:cNvSpPr>
            <a:spLocks noGrp="1"/>
          </p:cNvSpPr>
          <p:nvPr>
            <p:ph type="subTitle" idx="1"/>
          </p:nvPr>
        </p:nvSpPr>
        <p:spPr>
          <a:xfrm>
            <a:off x="853220" y="1693551"/>
            <a:ext cx="7543296" cy="3156355"/>
          </a:xfrm>
        </p:spPr>
        <p:txBody>
          <a:bodyPr>
            <a:normAutofit/>
          </a:bodyPr>
          <a:lstStyle/>
          <a:p>
            <a:pPr algn="l"/>
            <a:r>
              <a:rPr lang="en-US" sz="2800" dirty="0">
                <a:solidFill>
                  <a:schemeClr val="tx1"/>
                </a:solidFill>
              </a:rPr>
              <a:t>Consistent with the goal of </a:t>
            </a:r>
            <a:r>
              <a:rPr lang="en-US" sz="2800" dirty="0" err="1">
                <a:solidFill>
                  <a:schemeClr val="tx1"/>
                </a:solidFill>
              </a:rPr>
              <a:t>KidSight</a:t>
            </a:r>
            <a:r>
              <a:rPr lang="en-US" sz="2800" dirty="0">
                <a:solidFill>
                  <a:schemeClr val="tx1"/>
                </a:solidFill>
              </a:rPr>
              <a:t> USA the </a:t>
            </a:r>
            <a:r>
              <a:rPr lang="en-US" sz="2800" dirty="0" err="1">
                <a:solidFill>
                  <a:schemeClr val="tx1"/>
                </a:solidFill>
              </a:rPr>
              <a:t>KidSight</a:t>
            </a:r>
            <a:r>
              <a:rPr lang="en-US" sz="2800" dirty="0">
                <a:solidFill>
                  <a:schemeClr val="tx1"/>
                </a:solidFill>
              </a:rPr>
              <a:t> Program’s primary focus is safeguarding the vision of children, especially those of 6 months to 6 years.  In particular detection of risk factors for </a:t>
            </a:r>
            <a:r>
              <a:rPr lang="en-US" sz="2800" dirty="0" err="1">
                <a:solidFill>
                  <a:schemeClr val="tx1"/>
                </a:solidFill>
              </a:rPr>
              <a:t>amblyopia</a:t>
            </a:r>
            <a:r>
              <a:rPr lang="en-US" sz="2800" dirty="0">
                <a:solidFill>
                  <a:schemeClr val="tx1"/>
                </a:solidFill>
              </a:rPr>
              <a:t>, a treatable disorder if diagnosed at an early age. </a:t>
            </a:r>
          </a:p>
        </p:txBody>
      </p:sp>
      <p:pic>
        <p:nvPicPr>
          <p:cNvPr id="5" name="Picture 4" descr="lions-club-free-clipart-1 copy.jpg"/>
          <p:cNvPicPr>
            <a:picLocks noChangeAspect="1"/>
          </p:cNvPicPr>
          <p:nvPr/>
        </p:nvPicPr>
        <p:blipFill>
          <a:blip r:embed="rId3"/>
          <a:stretch>
            <a:fillRect/>
          </a:stretch>
        </p:blipFill>
        <p:spPr>
          <a:xfrm>
            <a:off x="7604584" y="5609888"/>
            <a:ext cx="677073" cy="7769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KidSight</a:t>
            </a:r>
            <a:r>
              <a:rPr lang="en-US" dirty="0"/>
              <a:t> Program Rules</a:t>
            </a:r>
          </a:p>
        </p:txBody>
      </p:sp>
      <p:sp>
        <p:nvSpPr>
          <p:cNvPr id="3" name="Content Placeholder 2"/>
          <p:cNvSpPr>
            <a:spLocks noGrp="1"/>
          </p:cNvSpPr>
          <p:nvPr>
            <p:ph idx="1"/>
          </p:nvPr>
        </p:nvSpPr>
        <p:spPr/>
        <p:txBody>
          <a:bodyPr/>
          <a:lstStyle/>
          <a:p>
            <a:r>
              <a:rPr lang="en-US" dirty="0"/>
              <a:t>Proper parental permission forms should be provided during vision-screening events.  Downloadable permission forms for public vision-screenings can be found on  </a:t>
            </a:r>
            <a:r>
              <a:rPr lang="en-US"/>
              <a:t>our website –      </a:t>
            </a:r>
            <a:r>
              <a:rPr lang="en-US" dirty="0"/>
              <a:t>lionsdistrict2s3kidsight.org</a:t>
            </a:r>
          </a:p>
        </p:txBody>
      </p:sp>
      <p:pic>
        <p:nvPicPr>
          <p:cNvPr id="4" name="Picture 3" descr="lions-club-free-clipart-1 copy.jpg"/>
          <p:cNvPicPr>
            <a:picLocks noChangeAspect="1"/>
          </p:cNvPicPr>
          <p:nvPr/>
        </p:nvPicPr>
        <p:blipFill>
          <a:blip r:embed="rId3"/>
          <a:stretch>
            <a:fillRect/>
          </a:stretch>
        </p:blipFill>
        <p:spPr>
          <a:xfrm>
            <a:off x="7943120" y="5609888"/>
            <a:ext cx="677073" cy="7769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KidSight</a:t>
            </a:r>
            <a:r>
              <a:rPr lang="en-US" dirty="0"/>
              <a:t> Program Rules</a:t>
            </a:r>
          </a:p>
        </p:txBody>
      </p:sp>
      <p:sp>
        <p:nvSpPr>
          <p:cNvPr id="3" name="Content Placeholder 2"/>
          <p:cNvSpPr>
            <a:spLocks noGrp="1"/>
          </p:cNvSpPr>
          <p:nvPr>
            <p:ph idx="1"/>
          </p:nvPr>
        </p:nvSpPr>
        <p:spPr/>
        <p:txBody>
          <a:bodyPr>
            <a:normAutofit lnSpcReduction="10000"/>
          </a:bodyPr>
          <a:lstStyle/>
          <a:p>
            <a:r>
              <a:rPr lang="en-US" dirty="0"/>
              <a:t>Only </a:t>
            </a:r>
            <a:r>
              <a:rPr lang="en-US" u="sng" dirty="0"/>
              <a:t>Lions</a:t>
            </a:r>
            <a:r>
              <a:rPr lang="en-US" dirty="0"/>
              <a:t> that are Welch </a:t>
            </a:r>
            <a:r>
              <a:rPr lang="en-US" dirty="0" err="1"/>
              <a:t>Allyn</a:t>
            </a:r>
            <a:r>
              <a:rPr lang="en-US" dirty="0"/>
              <a:t> certified vision-screeners are allowed to operate the Spot Unit.  Without certification a vision-screening volunteer is not authorized to vision-screen, handle or demonstrate the Spot unit.</a:t>
            </a:r>
          </a:p>
          <a:p>
            <a:r>
              <a:rPr lang="en-US" dirty="0"/>
              <a:t>You can however ask other volunteers to help with distributing consent forms, lining up the children, giving out stickers, etc.</a:t>
            </a:r>
          </a:p>
        </p:txBody>
      </p:sp>
      <p:pic>
        <p:nvPicPr>
          <p:cNvPr id="4" name="Picture 3" descr="lions-club-free-clipart-1 copy.jpg"/>
          <p:cNvPicPr>
            <a:picLocks noChangeAspect="1"/>
          </p:cNvPicPr>
          <p:nvPr/>
        </p:nvPicPr>
        <p:blipFill>
          <a:blip r:embed="rId3"/>
          <a:stretch>
            <a:fillRect/>
          </a:stretch>
        </p:blipFill>
        <p:spPr>
          <a:xfrm>
            <a:off x="7943120" y="5609888"/>
            <a:ext cx="677073" cy="7769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KidSight Program Rules</a:t>
            </a:r>
          </a:p>
        </p:txBody>
      </p:sp>
      <p:sp>
        <p:nvSpPr>
          <p:cNvPr id="3" name="Content Placeholder 2"/>
          <p:cNvSpPr>
            <a:spLocks noGrp="1"/>
          </p:cNvSpPr>
          <p:nvPr>
            <p:ph idx="1"/>
          </p:nvPr>
        </p:nvSpPr>
        <p:spPr/>
        <p:txBody>
          <a:bodyPr/>
          <a:lstStyle/>
          <a:p>
            <a:r>
              <a:rPr lang="en-US" dirty="0"/>
              <a:t>Our web site has all of the forms and instructions you need to have a screening.  </a:t>
            </a:r>
          </a:p>
          <a:p>
            <a:r>
              <a:rPr lang="en-US" dirty="0"/>
              <a:t>Go to the “Screening Resources” page and use the Screening Documents pull down.  You will find forms and screening information on the left side, and the Screening Results section on the right.  All of your screenings should be reported on this page.</a:t>
            </a:r>
          </a:p>
        </p:txBody>
      </p:sp>
    </p:spTree>
    <p:extLst>
      <p:ext uri="{BB962C8B-B14F-4D97-AF65-F5344CB8AC3E}">
        <p14:creationId xmlns:p14="http://schemas.microsoft.com/office/powerpoint/2010/main" val="2432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KidSight</a:t>
            </a:r>
            <a:r>
              <a:rPr lang="en-US" dirty="0"/>
              <a:t> Program Rules</a:t>
            </a:r>
          </a:p>
        </p:txBody>
      </p:sp>
      <p:sp>
        <p:nvSpPr>
          <p:cNvPr id="3" name="Content Placeholder 2"/>
          <p:cNvSpPr>
            <a:spLocks noGrp="1"/>
          </p:cNvSpPr>
          <p:nvPr>
            <p:ph idx="1"/>
          </p:nvPr>
        </p:nvSpPr>
        <p:spPr/>
        <p:txBody>
          <a:bodyPr/>
          <a:lstStyle/>
          <a:p>
            <a:r>
              <a:rPr lang="en-US" dirty="0"/>
              <a:t>Our insurance policy covers fire and theft.</a:t>
            </a:r>
          </a:p>
          <a:p>
            <a:r>
              <a:rPr lang="en-US" dirty="0"/>
              <a:t>If a Spot unit is damaged, and if repairable, the cost to the club that caused the damage (custodial or borrowing) is the $500.00 deductible associated with the warrantee.</a:t>
            </a:r>
          </a:p>
          <a:p>
            <a:r>
              <a:rPr lang="en-US" dirty="0"/>
              <a:t>If the Spot unit is not repairable the club that caused the damage is responsible for the full replacement cost of the Spot unit.</a:t>
            </a:r>
          </a:p>
          <a:p>
            <a:pPr>
              <a:buNone/>
            </a:pPr>
            <a:endParaRPr lang="en-US" dirty="0"/>
          </a:p>
        </p:txBody>
      </p:sp>
      <p:pic>
        <p:nvPicPr>
          <p:cNvPr id="4" name="Picture 3" descr="lions-club-free-clipart-1 copy.jpg"/>
          <p:cNvPicPr>
            <a:picLocks noChangeAspect="1"/>
          </p:cNvPicPr>
          <p:nvPr/>
        </p:nvPicPr>
        <p:blipFill>
          <a:blip r:embed="rId3"/>
          <a:stretch>
            <a:fillRect/>
          </a:stretch>
        </p:blipFill>
        <p:spPr>
          <a:xfrm>
            <a:off x="7943120" y="5609888"/>
            <a:ext cx="677073" cy="7769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SUBMIT YOUR SCREENING RESULTS</a:t>
            </a:r>
            <a:br>
              <a:rPr lang="en-US" sz="2400" dirty="0"/>
            </a:br>
            <a:r>
              <a:rPr lang="en-US" sz="2400" dirty="0"/>
              <a:t>ON THE WEBSITE AT </a:t>
            </a:r>
            <a:br>
              <a:rPr lang="en-US" sz="2400" dirty="0"/>
            </a:br>
            <a:r>
              <a:rPr lang="en-US" sz="2400" dirty="0"/>
              <a:t>SCREENING RESOURCES/SCREENING DOCUMENTS</a:t>
            </a:r>
            <a:br>
              <a:rPr lang="en-US" sz="2400" dirty="0"/>
            </a:br>
            <a:endParaRPr lang="en-US" sz="2400"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417638"/>
            <a:ext cx="8372475" cy="494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525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INTERACT WITH CHILDREN SAFELY AND EFFECTIVELY</a:t>
            </a:r>
            <a:endParaRPr lang="en-US" dirty="0"/>
          </a:p>
        </p:txBody>
      </p:sp>
      <p:sp>
        <p:nvSpPr>
          <p:cNvPr id="3" name="Content Placeholder 2"/>
          <p:cNvSpPr>
            <a:spLocks noGrp="1"/>
          </p:cNvSpPr>
          <p:nvPr>
            <p:ph idx="1"/>
          </p:nvPr>
        </p:nvSpPr>
        <p:spPr>
          <a:xfrm>
            <a:off x="457200" y="1600200"/>
            <a:ext cx="8229600" cy="4525963"/>
          </a:xfrm>
        </p:spPr>
        <p:txBody>
          <a:bodyPr>
            <a:normAutofit fontScale="47500" lnSpcReduction="20000"/>
          </a:bodyPr>
          <a:lstStyle/>
          <a:p>
            <a:pPr marL="0" indent="0">
              <a:buNone/>
            </a:pPr>
            <a:r>
              <a:rPr lang="en-US" b="1" dirty="0"/>
              <a:t> </a:t>
            </a:r>
            <a:endParaRPr lang="en-US" dirty="0"/>
          </a:p>
          <a:p>
            <a:pPr lvl="0"/>
            <a:r>
              <a:rPr lang="en-US" dirty="0"/>
              <a:t>Make it “Fun”.</a:t>
            </a:r>
          </a:p>
          <a:p>
            <a:pPr lvl="0"/>
            <a:r>
              <a:rPr lang="en-US" dirty="0"/>
              <a:t>NEVER be alone in a room or confined space with a child.</a:t>
            </a:r>
          </a:p>
          <a:p>
            <a:pPr lvl="0"/>
            <a:r>
              <a:rPr lang="en-US" dirty="0"/>
              <a:t>Have a teacher, school nurse, or teacher’s aide help line the children up and keep them occupied until it’s their turn.</a:t>
            </a:r>
          </a:p>
          <a:p>
            <a:pPr lvl="0"/>
            <a:r>
              <a:rPr lang="en-US" dirty="0"/>
              <a:t>Try not to have the waiting children interact with the child being screened.</a:t>
            </a:r>
          </a:p>
          <a:p>
            <a:pPr lvl="0"/>
            <a:r>
              <a:rPr lang="en-US" dirty="0"/>
              <a:t>Don’t have too many children lined up at one time</a:t>
            </a:r>
          </a:p>
          <a:p>
            <a:pPr lvl="0"/>
            <a:r>
              <a:rPr lang="en-US" dirty="0"/>
              <a:t>Smile at the children all the time.</a:t>
            </a:r>
          </a:p>
          <a:p>
            <a:pPr lvl="0"/>
            <a:r>
              <a:rPr lang="en-US" dirty="0"/>
              <a:t>Do not show frustration if a child is not cooperating.  Retest on another day if necessary.</a:t>
            </a:r>
          </a:p>
          <a:p>
            <a:pPr lvl="0"/>
            <a:r>
              <a:rPr lang="en-US" dirty="0"/>
              <a:t>Always tell the children that they did a “Great Job”.</a:t>
            </a:r>
          </a:p>
          <a:p>
            <a:pPr lvl="0"/>
            <a:r>
              <a:rPr lang="en-US" dirty="0"/>
              <a:t>Do not touch children.  If they need direction in standing/sitting in the proper location or prompts such as a touch on the shoulder, have the school personnel do this.  Do not do it yourself.</a:t>
            </a:r>
          </a:p>
          <a:p>
            <a:pPr lvl="0"/>
            <a:r>
              <a:rPr lang="en-US" dirty="0"/>
              <a:t>Give clear instructions as to where the child should look.  Again, make it a game.  When the screening results are obtained, tell the child “You win”.</a:t>
            </a:r>
          </a:p>
          <a:p>
            <a:pPr lvl="0"/>
            <a:r>
              <a:rPr lang="en-US" dirty="0"/>
              <a:t>If you give the children stickers after the screenings, you should hand it to them so the child can place it on himself or herself.  You may hand the stickers to the school personnel for placement, but do not place it on the child yourself.</a:t>
            </a:r>
          </a:p>
          <a:p>
            <a:r>
              <a:rPr lang="en-US" dirty="0"/>
              <a:t>Be mindful of what you say during a screening.  Remember that you represent the Lions and children will repeat what they hear to their parents and teach</a:t>
            </a:r>
          </a:p>
        </p:txBody>
      </p:sp>
    </p:spTree>
    <p:extLst>
      <p:ext uri="{BB962C8B-B14F-4D97-AF65-F5344CB8AC3E}">
        <p14:creationId xmlns:p14="http://schemas.microsoft.com/office/powerpoint/2010/main" val="22713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82111" y="0"/>
            <a:ext cx="5866805" cy="6858000"/>
            <a:chOff x="0" y="0"/>
            <a:chExt cx="5256" cy="6144"/>
          </a:xfrm>
        </p:grpSpPr>
        <p:sp>
          <p:nvSpPr>
            <p:cNvPr id="295942" name="Rectangle 1"/>
            <p:cNvSpPr>
              <a:spLocks/>
            </p:cNvSpPr>
            <p:nvPr/>
          </p:nvSpPr>
          <p:spPr bwMode="auto">
            <a:xfrm>
              <a:off x="0" y="0"/>
              <a:ext cx="4096"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295943" name="AutoShape 2"/>
            <p:cNvSpPr>
              <a:spLocks/>
            </p:cNvSpPr>
            <p:nvPr/>
          </p:nvSpPr>
          <p:spPr bwMode="auto">
            <a:xfrm>
              <a:off x="616" y="888"/>
              <a:ext cx="4640" cy="1704"/>
            </a:xfrm>
            <a:prstGeom prst="roundRect">
              <a:avLst>
                <a:gd name="adj" fmla="val 35208"/>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grpSp>
      <p:sp>
        <p:nvSpPr>
          <p:cNvPr id="26628" name="Rectangle 4"/>
          <p:cNvSpPr>
            <a:spLocks noGrp="1" noChangeArrowheads="1"/>
          </p:cNvSpPr>
          <p:nvPr>
            <p:ph type="title"/>
          </p:nvPr>
        </p:nvSpPr>
        <p:spPr>
          <a:xfrm>
            <a:off x="232172" y="1285875"/>
            <a:ext cx="6054328" cy="1285875"/>
          </a:xfrm>
        </p:spPr>
        <p:txBody>
          <a:bodyPr rIns="116994" anchor="ctr">
            <a:normAutofit fontScale="90000"/>
          </a:bodyPr>
          <a:lstStyle/>
          <a:p>
            <a:pPr marL="40182" algn="ctr">
              <a:defRPr/>
            </a:pPr>
            <a:br>
              <a:rPr lang="en-US" sz="3100" dirty="0">
                <a:solidFill>
                  <a:schemeClr val="tx1"/>
                </a:solidFill>
              </a:rPr>
            </a:br>
            <a:r>
              <a:rPr lang="en-US" sz="3100" dirty="0">
                <a:solidFill>
                  <a:schemeClr val="tx1"/>
                </a:solidFill>
              </a:rPr>
              <a:t> Welch Allyn - Spot VS100           Certification Program</a:t>
            </a:r>
          </a:p>
        </p:txBody>
      </p:sp>
      <p:pic>
        <p:nvPicPr>
          <p:cNvPr id="2959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273" y="2964657"/>
            <a:ext cx="3571875" cy="332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95940" name="Rectangle 6"/>
          <p:cNvSpPr>
            <a:spLocks/>
          </p:cNvSpPr>
          <p:nvPr/>
        </p:nvSpPr>
        <p:spPr bwMode="auto">
          <a:xfrm>
            <a:off x="6241851" y="375047"/>
            <a:ext cx="2696766"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8" bIns="0"/>
          <a:lstStyle/>
          <a:p>
            <a:pPr marL="40182" algn="ctr"/>
            <a:endParaRPr lang="en-US" sz="1700" dirty="0">
              <a:latin typeface="Arial Bold Italic" charset="0"/>
              <a:ea typeface="ＭＳ Ｐゴシック" charset="0"/>
              <a:cs typeface="ＭＳ Ｐゴシック" charset="0"/>
              <a:sym typeface="Arial Bold Italic" charset="0"/>
            </a:endParaRPr>
          </a:p>
        </p:txBody>
      </p:sp>
      <p:pic>
        <p:nvPicPr>
          <p:cNvPr id="2959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469" y="160735"/>
            <a:ext cx="1276945" cy="118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296965"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296966"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7652"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91291477-06D9-0A42-82C9-3DF113949989}" type="slidenum">
              <a:rPr lang="en-US" sz="2500" smtClean="0">
                <a:solidFill>
                  <a:srgbClr val="FFFFFF"/>
                </a:solidFill>
                <a:latin typeface="Arial Bold" charset="0"/>
                <a:cs typeface="Arial Bold" charset="0"/>
                <a:sym typeface="Arial Bold" charset="0"/>
              </a:rPr>
              <a:pPr algn="ctr">
                <a:defRPr/>
              </a:pPr>
              <a:t>4</a:t>
            </a:fld>
            <a:endParaRPr lang="en-US" sz="2500" dirty="0">
              <a:solidFill>
                <a:srgbClr val="FFFFFF"/>
              </a:solidFill>
              <a:latin typeface="Arial Bold" charset="0"/>
              <a:cs typeface="Arial Bold" charset="0"/>
              <a:sym typeface="Arial Bold" charset="0"/>
            </a:endParaRPr>
          </a:p>
        </p:txBody>
      </p:sp>
      <p:sp>
        <p:nvSpPr>
          <p:cNvPr id="27653" name="Rectangle 5"/>
          <p:cNvSpPr>
            <a:spLocks noGrp="1" noChangeArrowheads="1"/>
          </p:cNvSpPr>
          <p:nvPr>
            <p:ph type="title"/>
          </p:nvPr>
        </p:nvSpPr>
        <p:spPr>
          <a:xfrm>
            <a:off x="759023" y="594940"/>
            <a:ext cx="8229600" cy="1143000"/>
          </a:xfrm>
        </p:spPr>
        <p:txBody>
          <a:bodyPr rIns="116994"/>
          <a:lstStyle/>
          <a:p>
            <a:pPr marL="40182">
              <a:defRPr/>
            </a:pPr>
            <a:r>
              <a:rPr lang="en-US" dirty="0"/>
              <a:t>Why screen children</a:t>
            </a:r>
            <a:r>
              <a:rPr lang="en-US" dirty="0">
                <a:latin typeface="Arial"/>
              </a:rPr>
              <a:t>’</a:t>
            </a:r>
            <a:r>
              <a:rPr lang="en-US" dirty="0"/>
              <a:t>s vision?</a:t>
            </a:r>
          </a:p>
        </p:txBody>
      </p:sp>
      <p:sp>
        <p:nvSpPr>
          <p:cNvPr id="27654" name="Rectangle 6"/>
          <p:cNvSpPr>
            <a:spLocks noGrp="1" noChangeArrowheads="1"/>
          </p:cNvSpPr>
          <p:nvPr>
            <p:ph type="body" idx="1"/>
          </p:nvPr>
        </p:nvSpPr>
        <p:spPr>
          <a:xfrm>
            <a:off x="914400" y="1600200"/>
            <a:ext cx="8229600" cy="4525963"/>
          </a:xfrm>
        </p:spPr>
        <p:txBody>
          <a:bodyPr rIns="116994"/>
          <a:lstStyle/>
          <a:p>
            <a:pPr eaLnBrk="1" hangingPunct="1">
              <a:defRPr/>
            </a:pPr>
            <a:r>
              <a:rPr lang="en-US" dirty="0"/>
              <a:t>Vision problems are the leading handicap of childhood </a:t>
            </a:r>
          </a:p>
          <a:p>
            <a:pPr eaLnBrk="1" hangingPunct="1">
              <a:defRPr/>
            </a:pPr>
            <a:endParaRPr lang="en-US" sz="1300" dirty="0"/>
          </a:p>
          <a:p>
            <a:pPr eaLnBrk="1" hangingPunct="1">
              <a:defRPr/>
            </a:pPr>
            <a:r>
              <a:rPr lang="en-US" dirty="0"/>
              <a:t>80% of what a child learns is visual</a:t>
            </a:r>
          </a:p>
          <a:p>
            <a:pPr eaLnBrk="1" hangingPunct="1">
              <a:buFont typeface="Wingdings" charset="0"/>
              <a:buNone/>
              <a:defRPr/>
            </a:pPr>
            <a:endParaRPr lang="en-US" sz="1300" dirty="0"/>
          </a:p>
          <a:p>
            <a:pPr eaLnBrk="1" hangingPunct="1">
              <a:defRPr/>
            </a:pPr>
            <a:r>
              <a:rPr lang="en-US" dirty="0"/>
              <a:t>Vision problems can lead to loss of sight, learning difficulties, and delayed development</a:t>
            </a:r>
          </a:p>
          <a:p>
            <a:pPr eaLnBrk="1" hangingPunct="1">
              <a:buFont typeface="Wingdings" charset="0"/>
              <a:buNone/>
              <a:defRPr/>
            </a:pPr>
            <a:endParaRPr lang="en-US" sz="1300" dirty="0"/>
          </a:p>
          <a:p>
            <a:pPr eaLnBrk="1" hangingPunct="1">
              <a:defRPr/>
            </a:pPr>
            <a:r>
              <a:rPr lang="en-US" dirty="0"/>
              <a:t>Children are not always aware of problem</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299014"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299015"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9700"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9E9C8749-CB51-8540-87DC-A8CA42B82C77}" type="slidenum">
              <a:rPr lang="en-US" sz="2500" smtClean="0">
                <a:solidFill>
                  <a:srgbClr val="FFFFFF"/>
                </a:solidFill>
                <a:latin typeface="Arial Bold" charset="0"/>
                <a:cs typeface="Arial Bold" charset="0"/>
                <a:sym typeface="Arial Bold" charset="0"/>
              </a:rPr>
              <a:pPr algn="ctr">
                <a:defRPr/>
              </a:pPr>
              <a:t>5</a:t>
            </a:fld>
            <a:endParaRPr lang="en-US" sz="2500" dirty="0">
              <a:solidFill>
                <a:srgbClr val="FFFFFF"/>
              </a:solidFill>
              <a:latin typeface="Arial Bold" charset="0"/>
              <a:cs typeface="Arial Bold" charset="0"/>
              <a:sym typeface="Arial Bold" charset="0"/>
            </a:endParaRPr>
          </a:p>
        </p:txBody>
      </p:sp>
      <p:sp>
        <p:nvSpPr>
          <p:cNvPr id="29701" name="Rectangle 5"/>
          <p:cNvSpPr>
            <a:spLocks noGrp="1" noChangeArrowheads="1"/>
          </p:cNvSpPr>
          <p:nvPr>
            <p:ph type="title"/>
          </p:nvPr>
        </p:nvSpPr>
        <p:spPr>
          <a:xfrm>
            <a:off x="457200" y="594940"/>
            <a:ext cx="8229600" cy="1143000"/>
          </a:xfrm>
        </p:spPr>
        <p:txBody>
          <a:bodyPr rIns="116994"/>
          <a:lstStyle/>
          <a:p>
            <a:pPr marL="40182">
              <a:defRPr/>
            </a:pPr>
            <a:r>
              <a:rPr lang="en-US" dirty="0"/>
              <a:t>Screening vs. Examination</a:t>
            </a:r>
          </a:p>
        </p:txBody>
      </p:sp>
      <p:sp>
        <p:nvSpPr>
          <p:cNvPr id="29702" name="Rectangle 6"/>
          <p:cNvSpPr>
            <a:spLocks noGrp="1" noChangeArrowheads="1"/>
          </p:cNvSpPr>
          <p:nvPr>
            <p:ph type="body" idx="1"/>
          </p:nvPr>
        </p:nvSpPr>
        <p:spPr>
          <a:xfrm>
            <a:off x="839390" y="2366367"/>
            <a:ext cx="3769445" cy="4491633"/>
          </a:xfrm>
        </p:spPr>
        <p:txBody>
          <a:bodyPr rIns="116994"/>
          <a:lstStyle/>
          <a:p>
            <a:pPr marL="382847" indent="-342665" algn="ctr">
              <a:buNone/>
              <a:defRPr/>
            </a:pPr>
            <a:r>
              <a:rPr lang="en-US" sz="2400" dirty="0">
                <a:latin typeface="Arial Bold" charset="0"/>
                <a:cs typeface="Arial Bold" charset="0"/>
                <a:sym typeface="Arial Bold" charset="0"/>
              </a:rPr>
              <a:t>Screening</a:t>
            </a:r>
            <a:endParaRPr lang="en-US" sz="2400" dirty="0">
              <a:latin typeface="Arial Bold" charset="0"/>
              <a:ea typeface="ヒラギノ角ゴ ProN W6" charset="0"/>
              <a:cs typeface="ヒラギノ角ゴ ProN W6" charset="0"/>
              <a:sym typeface="Arial Bold" charset="0"/>
            </a:endParaRPr>
          </a:p>
          <a:p>
            <a:pPr marL="382847" indent="-342665">
              <a:defRPr/>
            </a:pPr>
            <a:r>
              <a:rPr lang="en-US" sz="2400" dirty="0"/>
              <a:t>Identifies need for eye exam</a:t>
            </a:r>
          </a:p>
          <a:p>
            <a:pPr marL="382847" indent="-342665">
              <a:defRPr/>
            </a:pPr>
            <a:r>
              <a:rPr lang="en-US" sz="2400" dirty="0"/>
              <a:t>Identifies problems early</a:t>
            </a:r>
          </a:p>
          <a:p>
            <a:pPr marL="382847" indent="-342665">
              <a:defRPr/>
            </a:pPr>
            <a:r>
              <a:rPr lang="en-US" sz="2400" dirty="0"/>
              <a:t>Provides eye health information</a:t>
            </a:r>
          </a:p>
          <a:p>
            <a:pPr marL="382847" indent="-342665">
              <a:defRPr/>
            </a:pPr>
            <a:r>
              <a:rPr lang="en-US" sz="2400" dirty="0"/>
              <a:t>Results in referral to eye care professional</a:t>
            </a:r>
          </a:p>
        </p:txBody>
      </p:sp>
      <p:sp>
        <p:nvSpPr>
          <p:cNvPr id="299013" name="Rectangle 7"/>
          <p:cNvSpPr>
            <a:spLocks/>
          </p:cNvSpPr>
          <p:nvPr/>
        </p:nvSpPr>
        <p:spPr bwMode="auto">
          <a:xfrm>
            <a:off x="4652367" y="2366367"/>
            <a:ext cx="3902273" cy="20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8" bIns="0"/>
          <a:lstStyle/>
          <a:p>
            <a:pPr marL="382847" indent="-342665" algn="ctr">
              <a:spcBef>
                <a:spcPts val="554"/>
              </a:spcBef>
            </a:pPr>
            <a:r>
              <a:rPr lang="en-US" sz="2400" dirty="0">
                <a:latin typeface="Arial Bold" charset="0"/>
                <a:ea typeface="ＭＳ Ｐゴシック" charset="0"/>
                <a:cs typeface="ＭＳ Ｐゴシック" charset="0"/>
                <a:sym typeface="Arial Bold" charset="0"/>
              </a:rPr>
              <a:t>Examination</a:t>
            </a:r>
          </a:p>
          <a:p>
            <a:pPr marL="382847" indent="-342665">
              <a:spcBef>
                <a:spcPts val="554"/>
              </a:spcBef>
              <a:buClr>
                <a:srgbClr val="000000"/>
              </a:buClr>
              <a:buSzPct val="75000"/>
              <a:buFont typeface="Wingdings" charset="0"/>
              <a:buChar char="l"/>
            </a:pPr>
            <a:r>
              <a:rPr lang="en-US" sz="2400" dirty="0">
                <a:ea typeface="ＭＳ Ｐゴシック" charset="0"/>
                <a:cs typeface="ＭＳ Ｐゴシック" charset="0"/>
              </a:rPr>
              <a:t>Examines subject for eye disorders and disease</a:t>
            </a:r>
          </a:p>
          <a:p>
            <a:pPr marL="382847" indent="-342665">
              <a:spcBef>
                <a:spcPts val="554"/>
              </a:spcBef>
              <a:buClr>
                <a:srgbClr val="000000"/>
              </a:buClr>
              <a:buSzPct val="75000"/>
              <a:buFont typeface="Wingdings" charset="0"/>
              <a:buChar char="l"/>
            </a:pPr>
            <a:r>
              <a:rPr lang="en-US" sz="2400" dirty="0">
                <a:ea typeface="ＭＳ Ｐゴシック" charset="0"/>
                <a:cs typeface="ＭＳ Ｐゴシック" charset="0"/>
              </a:rPr>
              <a:t>Diagnoses problems</a:t>
            </a:r>
          </a:p>
          <a:p>
            <a:pPr marL="382847" indent="-342665">
              <a:spcBef>
                <a:spcPts val="554"/>
              </a:spcBef>
              <a:buClr>
                <a:srgbClr val="000000"/>
              </a:buClr>
              <a:buSzPct val="75000"/>
              <a:buFont typeface="Wingdings" charset="0"/>
              <a:buChar char="l"/>
            </a:pPr>
            <a:r>
              <a:rPr lang="en-US" sz="2400" dirty="0">
                <a:ea typeface="ＭＳ Ｐゴシック" charset="0"/>
                <a:cs typeface="ＭＳ Ｐゴシック" charset="0"/>
              </a:rPr>
              <a:t>Prescribes treatment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299014"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299015"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29700"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9E9C8749-CB51-8540-87DC-A8CA42B82C77}" type="slidenum">
              <a:rPr lang="en-US" sz="2500" smtClean="0">
                <a:solidFill>
                  <a:srgbClr val="FFFFFF"/>
                </a:solidFill>
                <a:latin typeface="Arial Bold" charset="0"/>
                <a:cs typeface="Arial Bold" charset="0"/>
                <a:sym typeface="Arial Bold" charset="0"/>
              </a:rPr>
              <a:pPr algn="ctr">
                <a:defRPr/>
              </a:pPr>
              <a:t>6</a:t>
            </a:fld>
            <a:endParaRPr lang="en-US" sz="2500" dirty="0">
              <a:solidFill>
                <a:srgbClr val="FFFFFF"/>
              </a:solidFill>
              <a:latin typeface="Arial Bold" charset="0"/>
              <a:cs typeface="Arial Bold" charset="0"/>
              <a:sym typeface="Arial Bold" charset="0"/>
            </a:endParaRPr>
          </a:p>
        </p:txBody>
      </p:sp>
      <p:sp>
        <p:nvSpPr>
          <p:cNvPr id="29701" name="Rectangle 5"/>
          <p:cNvSpPr>
            <a:spLocks noGrp="1" noChangeArrowheads="1"/>
          </p:cNvSpPr>
          <p:nvPr>
            <p:ph type="title"/>
          </p:nvPr>
        </p:nvSpPr>
        <p:spPr>
          <a:xfrm>
            <a:off x="537567" y="594940"/>
            <a:ext cx="8229600" cy="1143000"/>
          </a:xfrm>
        </p:spPr>
        <p:txBody>
          <a:bodyPr rIns="116994"/>
          <a:lstStyle/>
          <a:p>
            <a:pPr marL="40182">
              <a:defRPr/>
            </a:pPr>
            <a:r>
              <a:rPr lang="en-US" dirty="0"/>
              <a:t>Common Vision Issues  </a:t>
            </a:r>
          </a:p>
        </p:txBody>
      </p:sp>
      <p:sp>
        <p:nvSpPr>
          <p:cNvPr id="29702" name="Rectangle 6"/>
          <p:cNvSpPr>
            <a:spLocks noGrp="1" noChangeArrowheads="1"/>
          </p:cNvSpPr>
          <p:nvPr>
            <p:ph type="body" idx="1"/>
          </p:nvPr>
        </p:nvSpPr>
        <p:spPr>
          <a:xfrm>
            <a:off x="839391" y="2366367"/>
            <a:ext cx="7858125" cy="4491633"/>
          </a:xfrm>
        </p:spPr>
        <p:txBody>
          <a:bodyPr rIns="116994"/>
          <a:lstStyle/>
          <a:p>
            <a:pPr marL="382847" indent="-342665" algn="ctr">
              <a:buNone/>
              <a:defRPr/>
            </a:pPr>
            <a:endParaRPr lang="en-US" sz="2400" dirty="0"/>
          </a:p>
        </p:txBody>
      </p:sp>
      <p:sp>
        <p:nvSpPr>
          <p:cNvPr id="299013" name="Rectangle 7"/>
          <p:cNvSpPr>
            <a:spLocks/>
          </p:cNvSpPr>
          <p:nvPr/>
        </p:nvSpPr>
        <p:spPr bwMode="auto">
          <a:xfrm>
            <a:off x="4652367" y="2366367"/>
            <a:ext cx="3902273" cy="20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8" bIns="0"/>
          <a:lstStyle/>
          <a:p>
            <a:pPr marL="382847" indent="-342665" algn="ctr">
              <a:spcBef>
                <a:spcPts val="554"/>
              </a:spcBef>
            </a:pPr>
            <a:endParaRPr lang="en-US" sz="2400" dirty="0">
              <a:ea typeface="ＭＳ Ｐゴシック" charset="0"/>
              <a:cs typeface="ＭＳ Ｐゴシック" charset="0"/>
            </a:endParaRPr>
          </a:p>
        </p:txBody>
      </p:sp>
      <p:pic>
        <p:nvPicPr>
          <p:cNvPr id="9" name="Picture 8"/>
          <p:cNvPicPr>
            <a:picLocks noChangeAspect="1"/>
          </p:cNvPicPr>
          <p:nvPr/>
        </p:nvPicPr>
        <p:blipFill>
          <a:blip r:embed="rId3"/>
          <a:stretch>
            <a:fillRect/>
          </a:stretch>
        </p:blipFill>
        <p:spPr>
          <a:xfrm>
            <a:off x="875109" y="2089547"/>
            <a:ext cx="8102600" cy="4597400"/>
          </a:xfrm>
          <a:prstGeom prst="rect">
            <a:avLst/>
          </a:prstGeom>
        </p:spPr>
      </p:pic>
    </p:spTree>
    <p:extLst>
      <p:ext uri="{BB962C8B-B14F-4D97-AF65-F5344CB8AC3E}">
        <p14:creationId xmlns:p14="http://schemas.microsoft.com/office/powerpoint/2010/main" val="40089947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301062"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01063"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1748"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0D18FCB8-E7F8-1F41-8D4B-3E6F33E0B3E6}" type="slidenum">
              <a:rPr lang="en-US" sz="2500" smtClean="0">
                <a:solidFill>
                  <a:srgbClr val="FFFFFF"/>
                </a:solidFill>
                <a:latin typeface="Arial Bold" charset="0"/>
                <a:cs typeface="Arial Bold" charset="0"/>
                <a:sym typeface="Arial Bold" charset="0"/>
              </a:rPr>
              <a:pPr algn="ctr">
                <a:defRPr/>
              </a:pPr>
              <a:t>7</a:t>
            </a:fld>
            <a:endParaRPr lang="en-US" sz="2500" dirty="0">
              <a:solidFill>
                <a:srgbClr val="FFFFFF"/>
              </a:solidFill>
              <a:latin typeface="Arial Bold" charset="0"/>
              <a:cs typeface="Arial Bold" charset="0"/>
              <a:sym typeface="Arial Bold" charset="0"/>
            </a:endParaRPr>
          </a:p>
        </p:txBody>
      </p:sp>
      <p:sp>
        <p:nvSpPr>
          <p:cNvPr id="31749" name="Rectangle 5"/>
          <p:cNvSpPr>
            <a:spLocks noGrp="1" noChangeArrowheads="1"/>
          </p:cNvSpPr>
          <p:nvPr>
            <p:ph type="title"/>
          </p:nvPr>
        </p:nvSpPr>
        <p:spPr>
          <a:xfrm>
            <a:off x="455414" y="846138"/>
            <a:ext cx="8229600" cy="1143000"/>
          </a:xfrm>
        </p:spPr>
        <p:txBody>
          <a:bodyPr rIns="116994"/>
          <a:lstStyle/>
          <a:p>
            <a:pPr marL="40182">
              <a:defRPr/>
            </a:pPr>
            <a:r>
              <a:rPr lang="en-US" sz="3100" dirty="0"/>
              <a:t>Common Eye Problems:</a:t>
            </a:r>
            <a:br>
              <a:rPr lang="en-US" sz="3100" dirty="0"/>
            </a:br>
            <a:r>
              <a:rPr lang="en-US" sz="3100" dirty="0">
                <a:latin typeface="Arial Bold Italic" charset="0"/>
                <a:cs typeface="Arial Bold Italic" charset="0"/>
                <a:sym typeface="Arial Bold Italic" charset="0"/>
              </a:rPr>
              <a:t>Refractive Error</a:t>
            </a:r>
            <a:endParaRPr lang="en-US" sz="3100" dirty="0">
              <a:latin typeface="Arial Bold Italic" charset="0"/>
              <a:sym typeface="Arial Bold Italic" charset="0"/>
            </a:endParaRPr>
          </a:p>
        </p:txBody>
      </p:sp>
      <p:sp>
        <p:nvSpPr>
          <p:cNvPr id="31750" name="Rectangle 6"/>
          <p:cNvSpPr>
            <a:spLocks noGrp="1" noChangeArrowheads="1"/>
          </p:cNvSpPr>
          <p:nvPr>
            <p:ph type="body" idx="1"/>
          </p:nvPr>
        </p:nvSpPr>
        <p:spPr>
          <a:xfrm>
            <a:off x="839391" y="2035969"/>
            <a:ext cx="7692926" cy="4822031"/>
          </a:xfrm>
        </p:spPr>
        <p:txBody>
          <a:bodyPr rIns="116994">
            <a:normAutofit/>
          </a:bodyPr>
          <a:lstStyle/>
          <a:p>
            <a:pPr marL="382847" indent="-342665">
              <a:lnSpc>
                <a:spcPct val="90000"/>
              </a:lnSpc>
              <a:buNone/>
              <a:defRPr/>
            </a:pPr>
            <a:r>
              <a:rPr lang="en-US" i="1" dirty="0">
                <a:solidFill>
                  <a:schemeClr val="accent5">
                    <a:lumMod val="25000"/>
                  </a:schemeClr>
                </a:solidFill>
                <a:latin typeface="Arial Bold" charset="0"/>
                <a:cs typeface="Arial Bold" charset="0"/>
                <a:sym typeface="Arial Bold" charset="0"/>
              </a:rPr>
              <a:t>Defect in optics of the eye resulting in lack of</a:t>
            </a:r>
            <a:r>
              <a:rPr lang="en-US" i="1" dirty="0">
                <a:solidFill>
                  <a:schemeClr val="accent5">
                    <a:lumMod val="25000"/>
                  </a:schemeClr>
                </a:solidFill>
                <a:latin typeface="Arial Bold" charset="0"/>
                <a:ea typeface="ヒラギノ角ゴ ProN W6" charset="0"/>
                <a:cs typeface="ヒラギノ角ゴ ProN W6" charset="0"/>
                <a:sym typeface="Arial Bold" charset="0"/>
              </a:rPr>
              <a:t> </a:t>
            </a:r>
            <a:r>
              <a:rPr lang="en-US" i="1" dirty="0">
                <a:solidFill>
                  <a:schemeClr val="accent5">
                    <a:lumMod val="25000"/>
                  </a:schemeClr>
                </a:solidFill>
                <a:latin typeface="Arial Bold" charset="0"/>
                <a:cs typeface="Arial Bold" charset="0"/>
                <a:sym typeface="Arial Bold" charset="0"/>
              </a:rPr>
              <a:t>precise focus of light rays on retina causing a</a:t>
            </a:r>
            <a:r>
              <a:rPr lang="en-US" i="1" dirty="0">
                <a:solidFill>
                  <a:schemeClr val="accent5">
                    <a:lumMod val="25000"/>
                  </a:schemeClr>
                </a:solidFill>
                <a:latin typeface="Arial Bold" charset="0"/>
                <a:ea typeface="ヒラギノ角ゴ ProN W6" charset="0"/>
                <a:cs typeface="ヒラギノ角ゴ ProN W6" charset="0"/>
                <a:sym typeface="Arial Bold" charset="0"/>
              </a:rPr>
              <a:t> </a:t>
            </a:r>
            <a:r>
              <a:rPr lang="en-US" i="1" dirty="0">
                <a:solidFill>
                  <a:schemeClr val="accent5">
                    <a:lumMod val="25000"/>
                  </a:schemeClr>
                </a:solidFill>
                <a:latin typeface="Arial Bold" charset="0"/>
                <a:cs typeface="Arial Bold" charset="0"/>
                <a:sym typeface="Arial Bold" charset="0"/>
              </a:rPr>
              <a:t>blurred image</a:t>
            </a:r>
            <a:endParaRPr lang="en-US" i="1" dirty="0">
              <a:solidFill>
                <a:schemeClr val="accent5">
                  <a:lumMod val="25000"/>
                </a:schemeClr>
              </a:solidFill>
              <a:latin typeface="Arial Bold" charset="0"/>
              <a:ea typeface="ヒラギノ角ゴ ProN W6" charset="0"/>
              <a:cs typeface="ヒラギノ角ゴ ProN W6" charset="0"/>
              <a:sym typeface="Arial Bold" charset="0"/>
            </a:endParaRPr>
          </a:p>
          <a:p>
            <a:pPr marL="382847" indent="-342665">
              <a:lnSpc>
                <a:spcPct val="90000"/>
              </a:lnSpc>
              <a:buNone/>
              <a:defRPr/>
            </a:pPr>
            <a:endParaRPr lang="en-US" sz="1300" dirty="0"/>
          </a:p>
          <a:p>
            <a:pPr marL="382847" indent="-342665">
              <a:lnSpc>
                <a:spcPct val="90000"/>
              </a:lnSpc>
              <a:defRPr/>
            </a:pPr>
            <a:r>
              <a:rPr lang="en-US" dirty="0"/>
              <a:t>Nearsightedness (Myopia) </a:t>
            </a:r>
            <a:r>
              <a:rPr lang="en-US" sz="1400" dirty="0"/>
              <a:t> </a:t>
            </a:r>
          </a:p>
          <a:p>
            <a:pPr marL="382847" indent="-342665">
              <a:lnSpc>
                <a:spcPct val="90000"/>
              </a:lnSpc>
              <a:defRPr/>
            </a:pPr>
            <a:r>
              <a:rPr lang="en-US" sz="1400" dirty="0"/>
              <a:t>Nearsightedness is when light entering the eye is focused incorrectly, making distant                                                                                                                                                                                                 objects appear blurred</a:t>
            </a:r>
            <a:endParaRPr lang="en-US" sz="1300" dirty="0"/>
          </a:p>
          <a:p>
            <a:pPr marL="382847" indent="-342665">
              <a:lnSpc>
                <a:spcPct val="90000"/>
              </a:lnSpc>
              <a:defRPr/>
            </a:pPr>
            <a:r>
              <a:rPr lang="en-US" dirty="0"/>
              <a:t>Farsightedness (Hyperopia)</a:t>
            </a:r>
          </a:p>
          <a:p>
            <a:pPr marL="382847" indent="-342665">
              <a:lnSpc>
                <a:spcPct val="90000"/>
              </a:lnSpc>
              <a:defRPr/>
            </a:pPr>
            <a:r>
              <a:rPr lang="en-US" sz="1400" dirty="0"/>
              <a:t>Farsightedness is greater difficulty seeing near objects </a:t>
            </a:r>
          </a:p>
          <a:p>
            <a:pPr marL="40182" indent="0">
              <a:lnSpc>
                <a:spcPct val="90000"/>
              </a:lnSpc>
              <a:buNone/>
              <a:defRPr/>
            </a:pPr>
            <a:r>
              <a:rPr lang="en-US" sz="1400" dirty="0"/>
              <a:t>       than distant objects</a:t>
            </a:r>
          </a:p>
          <a:p>
            <a:pPr marL="382847" indent="-342665">
              <a:lnSpc>
                <a:spcPct val="90000"/>
              </a:lnSpc>
              <a:defRPr/>
            </a:pPr>
            <a:r>
              <a:rPr lang="en-US" dirty="0"/>
              <a:t>Astigmatism </a:t>
            </a:r>
          </a:p>
          <a:p>
            <a:pPr marL="382847" indent="-342665">
              <a:lnSpc>
                <a:spcPct val="90000"/>
              </a:lnSpc>
              <a:defRPr/>
            </a:pPr>
            <a:r>
              <a:rPr lang="en-US" sz="1400" dirty="0"/>
              <a:t>Astigmatism causes blurred vision from any distance,                                                    typically caused by a misshaped cornea</a:t>
            </a:r>
            <a:endParaRPr lang="en-US" dirty="0"/>
          </a:p>
        </p:txBody>
      </p:sp>
      <p:pic>
        <p:nvPicPr>
          <p:cNvPr id="30106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805" y="4664646"/>
            <a:ext cx="2893219" cy="173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302086"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02087"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2772"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E5DDD12B-CE8D-454D-A940-F0FE2BE42599}" type="slidenum">
              <a:rPr lang="en-US" sz="2500" smtClean="0">
                <a:solidFill>
                  <a:srgbClr val="FFFFFF"/>
                </a:solidFill>
                <a:latin typeface="Arial Bold" charset="0"/>
                <a:cs typeface="Arial Bold" charset="0"/>
                <a:sym typeface="Arial Bold" charset="0"/>
              </a:rPr>
              <a:pPr algn="ctr">
                <a:defRPr/>
              </a:pPr>
              <a:t>8</a:t>
            </a:fld>
            <a:endParaRPr lang="en-US" sz="2500" dirty="0">
              <a:solidFill>
                <a:srgbClr val="FFFFFF"/>
              </a:solidFill>
              <a:latin typeface="Arial Bold" charset="0"/>
              <a:cs typeface="Arial Bold" charset="0"/>
              <a:sym typeface="Arial Bold" charset="0"/>
            </a:endParaRPr>
          </a:p>
        </p:txBody>
      </p:sp>
      <p:sp>
        <p:nvSpPr>
          <p:cNvPr id="32773" name="Rectangle 5"/>
          <p:cNvSpPr>
            <a:spLocks noGrp="1" noChangeArrowheads="1"/>
          </p:cNvSpPr>
          <p:nvPr>
            <p:ph type="title"/>
          </p:nvPr>
        </p:nvSpPr>
        <p:spPr>
          <a:xfrm>
            <a:off x="759023" y="0"/>
            <a:ext cx="7920633" cy="1660922"/>
          </a:xfrm>
        </p:spPr>
        <p:txBody>
          <a:bodyPr rIns="116994"/>
          <a:lstStyle/>
          <a:p>
            <a:pPr marL="40182">
              <a:defRPr/>
            </a:pPr>
            <a:r>
              <a:rPr lang="en-US" dirty="0"/>
              <a:t>Amblyopia</a:t>
            </a:r>
            <a:br>
              <a:rPr lang="en-US" dirty="0"/>
            </a:br>
            <a:r>
              <a:rPr lang="en-US" sz="2000" dirty="0"/>
              <a:t>(Lazy Eye)</a:t>
            </a:r>
            <a:endParaRPr lang="en-US" dirty="0"/>
          </a:p>
        </p:txBody>
      </p:sp>
      <p:sp>
        <p:nvSpPr>
          <p:cNvPr id="32774" name="Rectangle 6"/>
          <p:cNvSpPr>
            <a:spLocks noGrp="1" noChangeArrowheads="1"/>
          </p:cNvSpPr>
          <p:nvPr>
            <p:ph type="body" idx="1"/>
          </p:nvPr>
        </p:nvSpPr>
        <p:spPr>
          <a:xfrm>
            <a:off x="839391" y="1714500"/>
            <a:ext cx="7692926" cy="5143500"/>
          </a:xfrm>
        </p:spPr>
        <p:txBody>
          <a:bodyPr rIns="116994"/>
          <a:lstStyle/>
          <a:p>
            <a:pPr marL="382847" indent="-342665">
              <a:buNone/>
              <a:defRPr/>
            </a:pPr>
            <a:r>
              <a:rPr lang="en-US" i="1" dirty="0">
                <a:solidFill>
                  <a:srgbClr val="023C67"/>
                </a:solidFill>
                <a:latin typeface="Arial Bold" charset="0"/>
                <a:cs typeface="Arial Bold" charset="0"/>
                <a:sym typeface="Arial Bold" charset="0"/>
              </a:rPr>
              <a:t> Reduced vision in an eye that has not </a:t>
            </a:r>
            <a:endParaRPr lang="en-US" i="1" dirty="0">
              <a:solidFill>
                <a:srgbClr val="023C67"/>
              </a:solidFill>
              <a:latin typeface="Arial Bold" charset="0"/>
              <a:ea typeface="ヒラギノ角ゴ ProN W6" charset="0"/>
              <a:cs typeface="ヒラギノ角ゴ ProN W6" charset="0"/>
              <a:sym typeface="Arial Bold" charset="0"/>
            </a:endParaRPr>
          </a:p>
          <a:p>
            <a:pPr marL="382847" indent="-342665">
              <a:buNone/>
              <a:defRPr/>
            </a:pPr>
            <a:r>
              <a:rPr lang="en-US" i="1" dirty="0">
                <a:solidFill>
                  <a:srgbClr val="023C67"/>
                </a:solidFill>
                <a:latin typeface="Arial Bold" charset="0"/>
                <a:cs typeface="Arial Bold" charset="0"/>
                <a:sym typeface="Arial Bold" charset="0"/>
              </a:rPr>
              <a:t> received adequate use during early childhood</a:t>
            </a:r>
          </a:p>
          <a:p>
            <a:pPr marL="382847" indent="-342665">
              <a:buNone/>
              <a:defRPr/>
            </a:pPr>
            <a:endParaRPr lang="en-US" sz="1300" dirty="0">
              <a:latin typeface="Arial Bold" charset="0"/>
              <a:ea typeface="ヒラギノ角ゴ ProN W6" charset="0"/>
              <a:cs typeface="ヒラギノ角ゴ ProN W6" charset="0"/>
              <a:sym typeface="Arial Bold" charset="0"/>
            </a:endParaRPr>
          </a:p>
          <a:p>
            <a:pPr marL="382847" indent="-342665">
              <a:defRPr/>
            </a:pPr>
            <a:r>
              <a:rPr lang="en-US" sz="2200" dirty="0"/>
              <a:t>Affects 2-3% of population</a:t>
            </a:r>
          </a:p>
          <a:p>
            <a:pPr marL="382847" indent="-342665">
              <a:defRPr/>
            </a:pPr>
            <a:r>
              <a:rPr lang="en-US" sz="2200" dirty="0"/>
              <a:t>Results in permanent vision loss, if not treated early</a:t>
            </a:r>
          </a:p>
          <a:p>
            <a:pPr marL="382847" indent="-342665">
              <a:defRPr/>
            </a:pPr>
            <a:r>
              <a:rPr lang="en-US" sz="2200" dirty="0"/>
              <a:t>Caused by unequal refractive error, strabismus or other factors</a:t>
            </a:r>
          </a:p>
          <a:p>
            <a:pPr marL="382847" indent="-342665">
              <a:defRPr/>
            </a:pPr>
            <a:r>
              <a:rPr lang="en-US" sz="2200" dirty="0"/>
              <a:t>Early intervention is extremely important with amblyopia</a:t>
            </a:r>
          </a:p>
          <a:p>
            <a:pPr marL="628405" lvl="1" indent="-342665">
              <a:defRPr/>
            </a:pPr>
            <a:r>
              <a:rPr lang="en-US" sz="1700" dirty="0"/>
              <a:t>If identified before 5 years old it can typically be corrected with a simple eye patch or special glasses  </a:t>
            </a:r>
          </a:p>
          <a:p>
            <a:pPr marL="628405" lvl="1" indent="-342665">
              <a:defRPr/>
            </a:pPr>
            <a:r>
              <a:rPr lang="en-US" sz="1700" dirty="0"/>
              <a:t>Between the ages of 6-8 years old amblyopia treatment will typically require surgery</a:t>
            </a:r>
          </a:p>
          <a:p>
            <a:pPr marL="628405" lvl="1" indent="-342665">
              <a:defRPr/>
            </a:pPr>
            <a:r>
              <a:rPr lang="en-US" sz="1700" dirty="0"/>
              <a:t>If the issue is identified after 8 years old the damage may be untreatable</a:t>
            </a:r>
          </a:p>
          <a:p>
            <a:pPr marL="285740" lvl="1" indent="0">
              <a:buNone/>
              <a:defRPr/>
            </a:pPr>
            <a:endParaRPr lang="en-US" sz="1700" dirty="0"/>
          </a:p>
          <a:p>
            <a:pPr marL="382847" indent="-342665">
              <a:defRPr/>
            </a:pPr>
            <a:endParaRPr lang="en-US" dirty="0"/>
          </a:p>
        </p:txBody>
      </p:sp>
      <p:pic>
        <p:nvPicPr>
          <p:cNvPr id="302085"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976" y="303609"/>
            <a:ext cx="1299270" cy="159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3196828" cy="6858000"/>
            <a:chOff x="0" y="0"/>
            <a:chExt cx="2864" cy="6144"/>
          </a:xfrm>
        </p:grpSpPr>
        <p:sp>
          <p:nvSpPr>
            <p:cNvPr id="303110" name="Rectangle 1"/>
            <p:cNvSpPr>
              <a:spLocks/>
            </p:cNvSpPr>
            <p:nvPr/>
          </p:nvSpPr>
          <p:spPr bwMode="auto">
            <a:xfrm>
              <a:off x="0" y="0"/>
              <a:ext cx="680" cy="6144"/>
            </a:xfrm>
            <a:prstGeom prst="rect">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p>
              <a:endParaRPr lang="en-US"/>
            </a:p>
          </p:txBody>
        </p:sp>
        <p:sp>
          <p:nvSpPr>
            <p:cNvPr id="303111" name="AutoShape 2"/>
            <p:cNvSpPr>
              <a:spLocks/>
            </p:cNvSpPr>
            <p:nvPr/>
          </p:nvSpPr>
          <p:spPr bwMode="auto">
            <a:xfrm>
              <a:off x="408" y="0"/>
              <a:ext cx="2456" cy="1045"/>
            </a:xfrm>
            <a:custGeom>
              <a:avLst/>
              <a:gdLst>
                <a:gd name="T0" fmla="*/ 279 w 21600"/>
                <a:gd name="T1" fmla="*/ 0 h 21600"/>
                <a:gd name="T2" fmla="*/ 279 w 21600"/>
                <a:gd name="T3" fmla="*/ 33 h 21600"/>
                <a:gd name="T4" fmla="*/ 61 w 21600"/>
                <a:gd name="T5" fmla="*/ 33 h 21600"/>
                <a:gd name="T6" fmla="*/ 57 w 21600"/>
                <a:gd name="T7" fmla="*/ 33 h 21600"/>
                <a:gd name="T8" fmla="*/ 50 w 21600"/>
                <a:gd name="T9" fmla="*/ 34 h 21600"/>
                <a:gd name="T10" fmla="*/ 40 w 21600"/>
                <a:gd name="T11" fmla="*/ 37 h 21600"/>
                <a:gd name="T12" fmla="*/ 33 w 21600"/>
                <a:gd name="T13" fmla="*/ 41 h 21600"/>
                <a:gd name="T14" fmla="*/ 31 w 21600"/>
                <a:gd name="T15" fmla="*/ 46 h 21600"/>
                <a:gd name="T16" fmla="*/ 31 w 21600"/>
                <a:gd name="T17" fmla="*/ 51 h 21600"/>
                <a:gd name="T18" fmla="*/ 0 w 21600"/>
                <a:gd name="T19" fmla="*/ 51 h 21600"/>
                <a:gd name="T20" fmla="*/ 0 w 21600"/>
                <a:gd name="T21" fmla="*/ 33 h 21600"/>
                <a:gd name="T22" fmla="*/ 0 w 21600"/>
                <a:gd name="T23" fmla="*/ 0 h 21600"/>
                <a:gd name="T24" fmla="*/ 279 w 21600"/>
                <a:gd name="T25" fmla="*/ 0 h 21600"/>
                <a:gd name="T26" fmla="*/ 279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21600" y="0"/>
                  </a:moveTo>
                  <a:lnTo>
                    <a:pt x="21600" y="14106"/>
                  </a:lnTo>
                  <a:lnTo>
                    <a:pt x="4750" y="14165"/>
                  </a:lnTo>
                  <a:lnTo>
                    <a:pt x="4425" y="14106"/>
                  </a:lnTo>
                  <a:lnTo>
                    <a:pt x="3850" y="14371"/>
                  </a:lnTo>
                  <a:cubicBezTo>
                    <a:pt x="3625" y="14635"/>
                    <a:pt x="3287" y="15076"/>
                    <a:pt x="3075" y="15605"/>
                  </a:cubicBezTo>
                  <a:cubicBezTo>
                    <a:pt x="2863" y="16134"/>
                    <a:pt x="2688" y="16869"/>
                    <a:pt x="2575" y="17544"/>
                  </a:cubicBezTo>
                  <a:cubicBezTo>
                    <a:pt x="2463" y="18220"/>
                    <a:pt x="2425" y="18896"/>
                    <a:pt x="2400" y="19572"/>
                  </a:cubicBezTo>
                  <a:lnTo>
                    <a:pt x="2400" y="21600"/>
                  </a:lnTo>
                  <a:lnTo>
                    <a:pt x="0" y="21600"/>
                  </a:lnTo>
                  <a:lnTo>
                    <a:pt x="0" y="14106"/>
                  </a:lnTo>
                  <a:lnTo>
                    <a:pt x="0" y="0"/>
                  </a:lnTo>
                  <a:lnTo>
                    <a:pt x="21600" y="0"/>
                  </a:lnTo>
                  <a:close/>
                  <a:moveTo>
                    <a:pt x="2160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3796" name="Text Box 4"/>
          <p:cNvSpPr txBox="1">
            <a:spLocks noChangeArrowheads="1"/>
          </p:cNvSpPr>
          <p:nvPr/>
        </p:nvSpPr>
        <p:spPr bwMode="auto">
          <a:xfrm>
            <a:off x="158502" y="6295430"/>
            <a:ext cx="437555" cy="437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spcBef>
                <a:spcPct val="0"/>
              </a:spcBef>
              <a:defRPr sz="1200">
                <a:solidFill>
                  <a:schemeClr val="tx1"/>
                </a:solidFill>
                <a:latin typeface="Arial" charset="0"/>
                <a:ea typeface="ＭＳ Ｐゴシック" charset="0"/>
              </a:defRPr>
            </a:lvl1pPr>
            <a:lvl2pPr>
              <a:spcBef>
                <a:spcPct val="0"/>
              </a:spcBef>
              <a:defRPr sz="1200">
                <a:solidFill>
                  <a:schemeClr val="tx1"/>
                </a:solidFill>
                <a:latin typeface="Arial" charset="0"/>
                <a:ea typeface="ＭＳ Ｐゴシック" charset="0"/>
              </a:defRPr>
            </a:lvl2pPr>
            <a:lvl3pPr>
              <a:spcBef>
                <a:spcPct val="0"/>
              </a:spcBef>
              <a:defRPr sz="1200">
                <a:solidFill>
                  <a:schemeClr val="tx1"/>
                </a:solidFill>
                <a:latin typeface="Arial" charset="0"/>
                <a:ea typeface="ＭＳ Ｐゴシック" charset="0"/>
              </a:defRPr>
            </a:lvl3pPr>
            <a:lvl4pPr>
              <a:spcBef>
                <a:spcPct val="0"/>
              </a:spcBef>
              <a:defRPr sz="1200">
                <a:solidFill>
                  <a:schemeClr val="tx1"/>
                </a:solidFill>
                <a:latin typeface="Arial" charset="0"/>
                <a:ea typeface="ＭＳ Ｐゴシック" charset="0"/>
              </a:defRPr>
            </a:lvl4pPr>
            <a:lvl5pPr>
              <a:spcBef>
                <a:spcPct val="0"/>
              </a:spcBef>
              <a:defRPr sz="1200">
                <a:solidFill>
                  <a:schemeClr val="tx1"/>
                </a:solidFill>
                <a:latin typeface="Arial" charset="0"/>
                <a:ea typeface="ＭＳ Ｐゴシック" charset="0"/>
              </a:defRPr>
            </a:lvl5pPr>
            <a:lvl6pPr fontAlgn="base">
              <a:spcBef>
                <a:spcPct val="0"/>
              </a:spcBef>
              <a:spcAft>
                <a:spcPct val="0"/>
              </a:spcAft>
              <a:defRPr sz="1200">
                <a:solidFill>
                  <a:schemeClr val="tx1"/>
                </a:solidFill>
                <a:latin typeface="Arial" charset="0"/>
                <a:ea typeface="ＭＳ Ｐゴシック" charset="0"/>
              </a:defRPr>
            </a:lvl6pPr>
            <a:lvl7pPr fontAlgn="base">
              <a:spcBef>
                <a:spcPct val="0"/>
              </a:spcBef>
              <a:spcAft>
                <a:spcPct val="0"/>
              </a:spcAft>
              <a:defRPr sz="1200">
                <a:solidFill>
                  <a:schemeClr val="tx1"/>
                </a:solidFill>
                <a:latin typeface="Arial" charset="0"/>
                <a:ea typeface="ＭＳ Ｐゴシック" charset="0"/>
              </a:defRPr>
            </a:lvl7pPr>
            <a:lvl8pPr fontAlgn="base">
              <a:spcBef>
                <a:spcPct val="0"/>
              </a:spcBef>
              <a:spcAft>
                <a:spcPct val="0"/>
              </a:spcAft>
              <a:defRPr sz="1200">
                <a:solidFill>
                  <a:schemeClr val="tx1"/>
                </a:solidFill>
                <a:latin typeface="Arial" charset="0"/>
                <a:ea typeface="ＭＳ Ｐゴシック" charset="0"/>
              </a:defRPr>
            </a:lvl8pPr>
            <a:lvl9pPr fontAlgn="base">
              <a:spcBef>
                <a:spcPct val="0"/>
              </a:spcBef>
              <a:spcAft>
                <a:spcPct val="0"/>
              </a:spcAft>
              <a:defRPr sz="1200">
                <a:solidFill>
                  <a:schemeClr val="tx1"/>
                </a:solidFill>
                <a:latin typeface="Arial" charset="0"/>
                <a:ea typeface="ＭＳ Ｐゴシック" charset="0"/>
              </a:defRPr>
            </a:lvl9pPr>
          </a:lstStyle>
          <a:p>
            <a:pPr algn="ctr">
              <a:defRPr/>
            </a:pPr>
            <a:fld id="{CBCCBF6D-7D5B-1942-B4E4-9122252DB872}" type="slidenum">
              <a:rPr lang="en-US" sz="2500" smtClean="0">
                <a:solidFill>
                  <a:srgbClr val="FFFFFF"/>
                </a:solidFill>
                <a:latin typeface="Arial Bold" charset="0"/>
                <a:cs typeface="Arial Bold" charset="0"/>
                <a:sym typeface="Arial Bold" charset="0"/>
              </a:rPr>
              <a:pPr algn="ctr">
                <a:defRPr/>
              </a:pPr>
              <a:t>9</a:t>
            </a:fld>
            <a:endParaRPr lang="en-US" sz="2500" dirty="0">
              <a:solidFill>
                <a:srgbClr val="FFFFFF"/>
              </a:solidFill>
              <a:latin typeface="Arial Bold" charset="0"/>
              <a:cs typeface="Arial Bold" charset="0"/>
              <a:sym typeface="Arial Bold" charset="0"/>
            </a:endParaRPr>
          </a:p>
        </p:txBody>
      </p:sp>
      <p:sp>
        <p:nvSpPr>
          <p:cNvPr id="33797" name="Rectangle 5"/>
          <p:cNvSpPr>
            <a:spLocks noGrp="1" noChangeArrowheads="1"/>
          </p:cNvSpPr>
          <p:nvPr>
            <p:ph type="title"/>
          </p:nvPr>
        </p:nvSpPr>
        <p:spPr>
          <a:xfrm>
            <a:off x="759023" y="0"/>
            <a:ext cx="7920633" cy="1607344"/>
          </a:xfrm>
        </p:spPr>
        <p:txBody>
          <a:bodyPr rIns="116994"/>
          <a:lstStyle/>
          <a:p>
            <a:pPr marL="40182">
              <a:defRPr/>
            </a:pPr>
            <a:r>
              <a:rPr lang="en-US" dirty="0"/>
              <a:t>Strabismus</a:t>
            </a:r>
            <a:br>
              <a:rPr lang="en-US" dirty="0"/>
            </a:br>
            <a:r>
              <a:rPr lang="en-US" sz="2000" dirty="0"/>
              <a:t>(Gaze deviation)</a:t>
            </a:r>
            <a:endParaRPr lang="en-US" dirty="0"/>
          </a:p>
        </p:txBody>
      </p:sp>
      <p:sp>
        <p:nvSpPr>
          <p:cNvPr id="33798" name="Rectangle 6"/>
          <p:cNvSpPr>
            <a:spLocks noGrp="1" noChangeArrowheads="1"/>
          </p:cNvSpPr>
          <p:nvPr>
            <p:ph type="body" idx="1"/>
          </p:nvPr>
        </p:nvSpPr>
        <p:spPr>
          <a:xfrm>
            <a:off x="839391" y="1714500"/>
            <a:ext cx="7692926" cy="5464969"/>
          </a:xfrm>
        </p:spPr>
        <p:txBody>
          <a:bodyPr rIns="116994"/>
          <a:lstStyle/>
          <a:p>
            <a:pPr marL="382847" indent="-342665">
              <a:buNone/>
              <a:defRPr/>
            </a:pPr>
            <a:r>
              <a:rPr lang="en-US" i="1" dirty="0">
                <a:solidFill>
                  <a:srgbClr val="023C67"/>
                </a:solidFill>
                <a:latin typeface="Arial Bold" charset="0"/>
                <a:cs typeface="Arial Bold" charset="0"/>
                <a:sym typeface="Arial Bold" charset="0"/>
              </a:rPr>
              <a:t>Eyes that are misaligned or not straight</a:t>
            </a:r>
            <a:endParaRPr lang="en-US" i="1" dirty="0">
              <a:solidFill>
                <a:srgbClr val="023C67"/>
              </a:solidFill>
              <a:latin typeface="Arial Bold" charset="0"/>
              <a:ea typeface="ヒラギノ角ゴ ProN W6" charset="0"/>
              <a:cs typeface="ヒラギノ角ゴ ProN W6" charset="0"/>
              <a:sym typeface="Arial Bold" charset="0"/>
            </a:endParaRPr>
          </a:p>
          <a:p>
            <a:pPr marL="382847" indent="-342665">
              <a:buNone/>
              <a:defRPr/>
            </a:pPr>
            <a:endParaRPr lang="en-US" sz="1300" dirty="0">
              <a:latin typeface="Arial Bold" charset="0"/>
              <a:ea typeface="ヒラギノ角ゴ ProN W6" charset="0"/>
              <a:cs typeface="ヒラギノ角ゴ ProN W6" charset="0"/>
              <a:sym typeface="Arial Bold" charset="0"/>
            </a:endParaRPr>
          </a:p>
          <a:p>
            <a:pPr marL="382847" indent="-342665">
              <a:lnSpc>
                <a:spcPct val="70000"/>
              </a:lnSpc>
              <a:defRPr/>
            </a:pPr>
            <a:r>
              <a:rPr lang="en-US" dirty="0"/>
              <a:t>Affects one or both eyes </a:t>
            </a:r>
          </a:p>
          <a:p>
            <a:pPr marL="382847" indent="-342665">
              <a:lnSpc>
                <a:spcPct val="70000"/>
              </a:lnSpc>
              <a:defRPr/>
            </a:pPr>
            <a:endParaRPr lang="en-US" sz="1300" dirty="0"/>
          </a:p>
          <a:p>
            <a:pPr marL="382847" indent="-342665">
              <a:lnSpc>
                <a:spcPct val="70000"/>
              </a:lnSpc>
              <a:defRPr/>
            </a:pPr>
            <a:r>
              <a:rPr lang="en-US" dirty="0"/>
              <a:t>Constant, intermittent, or alternates eyes</a:t>
            </a:r>
          </a:p>
          <a:p>
            <a:pPr marL="382847" indent="-342665">
              <a:lnSpc>
                <a:spcPct val="70000"/>
              </a:lnSpc>
              <a:defRPr/>
            </a:pPr>
            <a:endParaRPr lang="en-US" sz="1300" dirty="0"/>
          </a:p>
          <a:p>
            <a:pPr marL="382847" indent="-342665">
              <a:lnSpc>
                <a:spcPct val="70000"/>
              </a:lnSpc>
              <a:defRPr/>
            </a:pPr>
            <a:r>
              <a:rPr lang="en-US" dirty="0"/>
              <a:t>Affects about 2% of population</a:t>
            </a:r>
          </a:p>
          <a:p>
            <a:pPr marL="382847" indent="-342665">
              <a:lnSpc>
                <a:spcPct val="70000"/>
              </a:lnSpc>
              <a:buNone/>
              <a:defRPr/>
            </a:pPr>
            <a:endParaRPr lang="en-US" sz="1300" dirty="0"/>
          </a:p>
          <a:p>
            <a:pPr marL="382847" indent="-342665">
              <a:lnSpc>
                <a:spcPct val="70000"/>
              </a:lnSpc>
              <a:defRPr/>
            </a:pPr>
            <a:r>
              <a:rPr lang="en-US" dirty="0"/>
              <a:t>Results in permanent vision loss, if left untreated</a:t>
            </a:r>
          </a:p>
          <a:p>
            <a:pPr marL="382847" indent="-342665">
              <a:lnSpc>
                <a:spcPct val="70000"/>
              </a:lnSpc>
              <a:defRPr/>
            </a:pPr>
            <a:endParaRPr lang="en-US" dirty="0"/>
          </a:p>
          <a:p>
            <a:pPr marL="40182" indent="0">
              <a:lnSpc>
                <a:spcPct val="70000"/>
              </a:lnSpc>
              <a:buNone/>
              <a:defRPr/>
            </a:pPr>
            <a:r>
              <a:rPr lang="en-US" i="1" u="sng" dirty="0"/>
              <a:t>Lingo Alert!</a:t>
            </a:r>
            <a:r>
              <a:rPr lang="en-US" i="1" dirty="0"/>
              <a:t>  </a:t>
            </a:r>
            <a:r>
              <a:rPr lang="en-US" sz="2500" dirty="0"/>
              <a:t>You may hear strabismus referred to as “walled eye</a:t>
            </a:r>
            <a:r>
              <a:rPr lang="en-US" sz="2000" dirty="0"/>
              <a:t>” (eye(s) turning out)</a:t>
            </a:r>
            <a:r>
              <a:rPr lang="en-US" sz="2500" dirty="0"/>
              <a:t>, or “</a:t>
            </a:r>
            <a:r>
              <a:rPr lang="en-US" sz="2500" dirty="0" err="1"/>
              <a:t>crosseyed</a:t>
            </a:r>
            <a:r>
              <a:rPr lang="en-US" sz="2000" dirty="0"/>
              <a:t>” (eye(s) turning in)</a:t>
            </a:r>
          </a:p>
        </p:txBody>
      </p:sp>
      <p:sp>
        <p:nvSpPr>
          <p:cNvPr id="303109" name="TextBox 1"/>
          <p:cNvSpPr txBox="1">
            <a:spLocks noChangeArrowheads="1"/>
          </p:cNvSpPr>
          <p:nvPr/>
        </p:nvSpPr>
        <p:spPr bwMode="auto">
          <a:xfrm>
            <a:off x="5832203" y="1618506"/>
            <a:ext cx="129838" cy="64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38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38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38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38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38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ts val="900"/>
              </a:spcBef>
              <a:spcAft>
                <a:spcPct val="0"/>
              </a:spcAft>
              <a:defRPr sz="38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ts val="900"/>
              </a:spcBef>
              <a:spcAft>
                <a:spcPct val="0"/>
              </a:spcAft>
              <a:defRPr sz="38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ts val="900"/>
              </a:spcBef>
              <a:spcAft>
                <a:spcPct val="0"/>
              </a:spcAft>
              <a:defRPr sz="38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ts val="900"/>
              </a:spcBef>
              <a:spcAft>
                <a:spcPct val="0"/>
              </a:spcAft>
              <a:defRPr sz="3800">
                <a:solidFill>
                  <a:srgbClr val="000000"/>
                </a:solidFill>
                <a:latin typeface="Arial" charset="0"/>
                <a:ea typeface="ヒラギノ角ゴ ProN W3" charset="0"/>
                <a:cs typeface="ヒラギノ角ゴ ProN W3" charset="0"/>
                <a:sym typeface="Arial" charset="0"/>
              </a:defRPr>
            </a:lvl9pPr>
          </a:lstStyle>
          <a:p>
            <a:pPr eaLnBrk="1" hangingPunct="1"/>
            <a:endParaRPr lang="en-US"/>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2572</Words>
  <Application>Microsoft Office PowerPoint</Application>
  <PresentationFormat>On-screen Show (4:3)</PresentationFormat>
  <Paragraphs>239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Bold</vt:lpstr>
      <vt:lpstr>Arial Bold Italic</vt:lpstr>
      <vt:lpstr>Calibri</vt:lpstr>
      <vt:lpstr>Wingdings</vt:lpstr>
      <vt:lpstr>Office Theme</vt:lpstr>
      <vt:lpstr>  District 2-S3 Charities,  KidSight Program  +  </vt:lpstr>
      <vt:lpstr>Mission Statement </vt:lpstr>
      <vt:lpstr>  Welch Allyn - Spot VS100           Certification Program</vt:lpstr>
      <vt:lpstr>Why screen children’s vision?</vt:lpstr>
      <vt:lpstr>Screening vs. Examination</vt:lpstr>
      <vt:lpstr>Common Vision Issues  </vt:lpstr>
      <vt:lpstr>Common Eye Problems: Refractive Error</vt:lpstr>
      <vt:lpstr>Amblyopia (Lazy Eye)</vt:lpstr>
      <vt:lpstr>Strabismus (Gaze deviation)</vt:lpstr>
      <vt:lpstr>Anisocoria   &amp; Anisometropia</vt:lpstr>
      <vt:lpstr>Special Notes</vt:lpstr>
      <vt:lpstr>PowerPoint Presentation</vt:lpstr>
      <vt:lpstr>PowerPoint Presentation</vt:lpstr>
      <vt:lpstr>          3 Data Entry Option Screens</vt:lpstr>
      <vt:lpstr>PowerPoint Presentation</vt:lpstr>
      <vt:lpstr>PowerPoint Presentation</vt:lpstr>
      <vt:lpstr>                    Helpful Hints</vt:lpstr>
      <vt:lpstr>                     Interpreting Results </vt:lpstr>
      <vt:lpstr>Support  </vt:lpstr>
      <vt:lpstr>KidSight Program Rules</vt:lpstr>
      <vt:lpstr>KidSight Program Rules</vt:lpstr>
      <vt:lpstr>KidSight Program Rules</vt:lpstr>
      <vt:lpstr>KidSight Program Rules</vt:lpstr>
      <vt:lpstr>SUBMIT YOUR SCREENING RESULTS ON THE WEBSITE AT  SCREENING RESOURCES/SCREENING DOCUMENTS </vt:lpstr>
      <vt:lpstr>HOW TO INTERACT WITH CHILDREN SAFELY AND EFFECTIVELY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District 2-S3 Charities, KidSight Program</dc:title>
  <dc:creator>John Pruett</dc:creator>
  <cp:lastModifiedBy>Stephen Fuchs</cp:lastModifiedBy>
  <cp:revision>21</cp:revision>
  <cp:lastPrinted>2019-10-05T01:37:56Z</cp:lastPrinted>
  <dcterms:created xsi:type="dcterms:W3CDTF">2017-01-19T03:52:48Z</dcterms:created>
  <dcterms:modified xsi:type="dcterms:W3CDTF">2023-09-04T13:22:49Z</dcterms:modified>
</cp:coreProperties>
</file>